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422" r:id="rId2"/>
    <p:sldId id="370" r:id="rId3"/>
    <p:sldId id="257" r:id="rId4"/>
    <p:sldId id="371" r:id="rId5"/>
    <p:sldId id="415" r:id="rId6"/>
    <p:sldId id="372" r:id="rId7"/>
    <p:sldId id="373" r:id="rId8"/>
    <p:sldId id="391" r:id="rId9"/>
    <p:sldId id="401" r:id="rId10"/>
    <p:sldId id="394" r:id="rId11"/>
    <p:sldId id="290" r:id="rId12"/>
    <p:sldId id="342" r:id="rId13"/>
    <p:sldId id="395" r:id="rId14"/>
    <p:sldId id="351" r:id="rId15"/>
    <p:sldId id="399" r:id="rId16"/>
    <p:sldId id="423" r:id="rId17"/>
    <p:sldId id="424" r:id="rId18"/>
    <p:sldId id="425" r:id="rId19"/>
    <p:sldId id="396" r:id="rId20"/>
    <p:sldId id="426" r:id="rId21"/>
    <p:sldId id="368" r:id="rId22"/>
    <p:sldId id="326" r:id="rId23"/>
    <p:sldId id="427" r:id="rId24"/>
    <p:sldId id="267" r:id="rId25"/>
    <p:sldId id="375" r:id="rId26"/>
    <p:sldId id="421" r:id="rId27"/>
    <p:sldId id="436" r:id="rId28"/>
    <p:sldId id="403" r:id="rId29"/>
    <p:sldId id="417" r:id="rId30"/>
    <p:sldId id="418" r:id="rId31"/>
    <p:sldId id="412" r:id="rId32"/>
    <p:sldId id="419" r:id="rId33"/>
    <p:sldId id="407" r:id="rId34"/>
    <p:sldId id="411" r:id="rId35"/>
    <p:sldId id="382" r:id="rId36"/>
    <p:sldId id="270"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B050"/>
    <a:srgbClr val="FFFF66"/>
    <a:srgbClr val="8F2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615" autoAdjust="0"/>
    <p:restoredTop sz="86508" autoAdjust="0"/>
  </p:normalViewPr>
  <p:slideViewPr>
    <p:cSldViewPr>
      <p:cViewPr varScale="1">
        <p:scale>
          <a:sx n="72" d="100"/>
          <a:sy n="72" d="100"/>
        </p:scale>
        <p:origin x="678" y="78"/>
      </p:cViewPr>
      <p:guideLst>
        <p:guide orient="horz" pos="2160"/>
        <p:guide pos="2880"/>
      </p:guideLst>
    </p:cSldViewPr>
  </p:slideViewPr>
  <p:outlineViewPr>
    <p:cViewPr>
      <p:scale>
        <a:sx n="33" d="100"/>
        <a:sy n="33" d="100"/>
      </p:scale>
      <p:origin x="270" y="186618"/>
    </p:cViewPr>
  </p:outlineViewPr>
  <p:notesTextViewPr>
    <p:cViewPr>
      <p:scale>
        <a:sx n="100" d="100"/>
        <a:sy n="100" d="100"/>
      </p:scale>
      <p:origin x="0" y="0"/>
    </p:cViewPr>
  </p:notesTextViewPr>
  <p:sorterViewPr>
    <p:cViewPr>
      <p:scale>
        <a:sx n="66" d="100"/>
        <a:sy n="66" d="100"/>
      </p:scale>
      <p:origin x="0" y="-2028"/>
    </p:cViewPr>
  </p:sorterViewPr>
  <p:notesViewPr>
    <p:cSldViewPr>
      <p:cViewPr varScale="1">
        <p:scale>
          <a:sx n="60" d="100"/>
          <a:sy n="60" d="100"/>
        </p:scale>
        <p:origin x="-24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6554F3F-C7FC-4D88-9636-ED62134C35CA}" type="slidenum">
              <a:rPr lang="en-US"/>
              <a:pPr/>
              <a:t>‹#›</a:t>
            </a:fld>
            <a:endParaRPr lang="en-US"/>
          </a:p>
        </p:txBody>
      </p:sp>
    </p:spTree>
    <p:extLst>
      <p:ext uri="{BB962C8B-B14F-4D97-AF65-F5344CB8AC3E}">
        <p14:creationId xmlns:p14="http://schemas.microsoft.com/office/powerpoint/2010/main" val="1348445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F7FBA4-51C6-4AD7-AC6A-14DF0243A435}" type="slidenum">
              <a:rPr lang="en-US"/>
              <a:pPr>
                <a:defRPr/>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Introduce the company and note we are celebrating 30 years. Discuss departure time for</a:t>
            </a:r>
            <a:r>
              <a:rPr lang="en-CA" altLang="en-US" baseline="0" dirty="0"/>
              <a:t> the school – students should arrive at least 30 minutes in advance and be prepared with all of their belongings including wallets, health cards! </a:t>
            </a:r>
          </a:p>
          <a:p>
            <a:r>
              <a:rPr lang="en-CA" altLang="en-US" baseline="0" dirty="0"/>
              <a:t>TICO regulations</a:t>
            </a:r>
          </a:p>
          <a:p>
            <a:endParaRPr lang="en-CA" altLang="en-US" dirty="0"/>
          </a:p>
        </p:txBody>
      </p:sp>
    </p:spTree>
    <p:extLst>
      <p:ext uri="{BB962C8B-B14F-4D97-AF65-F5344CB8AC3E}">
        <p14:creationId xmlns:p14="http://schemas.microsoft.com/office/powerpoint/2010/main" val="422362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703263"/>
            <a:ext cx="4683125" cy="3513137"/>
          </a:xfrm>
        </p:spPr>
      </p:sp>
      <p:sp>
        <p:nvSpPr>
          <p:cNvPr id="3" name="Notes Placeholder 2"/>
          <p:cNvSpPr>
            <a:spLocks noGrp="1"/>
          </p:cNvSpPr>
          <p:nvPr>
            <p:ph type="body" idx="1"/>
          </p:nvPr>
        </p:nvSpPr>
        <p:spPr/>
        <p:txBody>
          <a:bodyPr/>
          <a:lstStyle/>
          <a:p>
            <a:r>
              <a:rPr lang="en-CA" dirty="0"/>
              <a:t>Tell us about you</a:t>
            </a:r>
          </a:p>
          <a:p>
            <a:r>
              <a:rPr lang="en-CA" dirty="0"/>
              <a:t>School</a:t>
            </a:r>
            <a:r>
              <a:rPr lang="en-CA" baseline="0" dirty="0"/>
              <a:t> Name , Grade &amp; Trip Code – Reminder – If they enter Trip code in Profile set up they will be taken directly to the registration on first log in.  </a:t>
            </a:r>
            <a:endParaRPr lang="en-CA" dirty="0"/>
          </a:p>
          <a:p>
            <a:r>
              <a:rPr lang="en-CA" dirty="0"/>
              <a:t>Reminder that the email address used here is the one all confirmations</a:t>
            </a:r>
            <a:r>
              <a:rPr lang="en-CA" baseline="0" dirty="0"/>
              <a:t> will be sent to- PLEASE ENSURE IT IS A PARENT/GUARDIAN EMAIL IF UNDER 18</a:t>
            </a:r>
          </a:p>
          <a:p>
            <a:r>
              <a:rPr lang="en-CA" baseline="0" dirty="0"/>
              <a:t>Important to provide us with any Allergy or Health information so we can ensure your students comfort</a:t>
            </a:r>
          </a:p>
          <a:p>
            <a:r>
              <a:rPr lang="en-CA" baseline="0" dirty="0"/>
              <a:t>Security “</a:t>
            </a:r>
            <a:r>
              <a:rPr lang="en-CA" baseline="0" dirty="0" err="1"/>
              <a:t>Capcha</a:t>
            </a:r>
            <a:r>
              <a:rPr lang="en-CA" baseline="0" dirty="0"/>
              <a:t>”  or  “</a:t>
            </a:r>
            <a:r>
              <a:rPr lang="en-CA" baseline="0" dirty="0" err="1"/>
              <a:t>Catchup</a:t>
            </a:r>
            <a:r>
              <a:rPr lang="en-CA" baseline="0" dirty="0"/>
              <a:t>”.  Helps ensure data is secure by preventing automated programs from logging in. </a:t>
            </a:r>
          </a:p>
          <a:p>
            <a:r>
              <a:rPr lang="en-CA" baseline="0" dirty="0"/>
              <a:t>Once you complete this step your User Profile can be used for any trip with Perspectives now and in the future</a:t>
            </a:r>
            <a:endParaRPr lang="en-CA" dirty="0"/>
          </a:p>
        </p:txBody>
      </p:sp>
      <p:sp>
        <p:nvSpPr>
          <p:cNvPr id="4" name="Slide Number Placeholder 3"/>
          <p:cNvSpPr>
            <a:spLocks noGrp="1"/>
          </p:cNvSpPr>
          <p:nvPr>
            <p:ph type="sldNum" sz="quarter" idx="10"/>
          </p:nvPr>
        </p:nvSpPr>
        <p:spPr/>
        <p:txBody>
          <a:bodyPr/>
          <a:lstStyle/>
          <a:p>
            <a:fld id="{375F2077-9235-411E-ADD1-1A208D33B7D2}" type="slidenum">
              <a:rPr lang="en-CA" smtClean="0"/>
              <a:t>30</a:t>
            </a:fld>
            <a:endParaRPr lang="en-CA"/>
          </a:p>
        </p:txBody>
      </p:sp>
    </p:spTree>
    <p:extLst>
      <p:ext uri="{BB962C8B-B14F-4D97-AF65-F5344CB8AC3E}">
        <p14:creationId xmlns:p14="http://schemas.microsoft.com/office/powerpoint/2010/main" val="411867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703263"/>
            <a:ext cx="4683125" cy="3513137"/>
          </a:xfrm>
        </p:spPr>
      </p:sp>
      <p:sp>
        <p:nvSpPr>
          <p:cNvPr id="3" name="Notes Placeholder 2"/>
          <p:cNvSpPr>
            <a:spLocks noGrp="1"/>
          </p:cNvSpPr>
          <p:nvPr>
            <p:ph type="body" idx="1"/>
          </p:nvPr>
        </p:nvSpPr>
        <p:spPr/>
        <p:txBody>
          <a:bodyPr/>
          <a:lstStyle/>
          <a:p>
            <a:r>
              <a:rPr lang="en-CA" dirty="0"/>
              <a:t>Now that</a:t>
            </a:r>
            <a:r>
              <a:rPr lang="en-CA" baseline="0" dirty="0"/>
              <a:t> you have an active account log in to Perspectives ( it should default to the user name you set up in step 1) and then enter your password</a:t>
            </a:r>
          </a:p>
          <a:p>
            <a:r>
              <a:rPr lang="en-CA" baseline="0" dirty="0"/>
              <a:t>If you entered the Trip code in account set up then you will be taken directly to the registration form</a:t>
            </a:r>
          </a:p>
          <a:p>
            <a:r>
              <a:rPr lang="en-CA" baseline="0" dirty="0"/>
              <a:t>Asterisk shows - If you did not enter the Trip code  you can simply enter the Trip code (provided by teacher)  in the upper left field as indicated and click “Search” </a:t>
            </a:r>
          </a:p>
          <a:p>
            <a:r>
              <a:rPr lang="en-CA" baseline="0" dirty="0"/>
              <a:t>Complete the registration form and don’t forget to click Register to Save your registration</a:t>
            </a:r>
          </a:p>
          <a:p>
            <a:endParaRPr lang="en-CA" dirty="0"/>
          </a:p>
        </p:txBody>
      </p:sp>
      <p:sp>
        <p:nvSpPr>
          <p:cNvPr id="4" name="Slide Number Placeholder 3"/>
          <p:cNvSpPr>
            <a:spLocks noGrp="1"/>
          </p:cNvSpPr>
          <p:nvPr>
            <p:ph type="sldNum" sz="quarter" idx="10"/>
          </p:nvPr>
        </p:nvSpPr>
        <p:spPr/>
        <p:txBody>
          <a:bodyPr/>
          <a:lstStyle/>
          <a:p>
            <a:fld id="{375F2077-9235-411E-ADD1-1A208D33B7D2}" type="slidenum">
              <a:rPr lang="en-CA" smtClean="0"/>
              <a:t>32</a:t>
            </a:fld>
            <a:endParaRPr lang="en-CA"/>
          </a:p>
        </p:txBody>
      </p:sp>
    </p:spTree>
    <p:extLst>
      <p:ext uri="{BB962C8B-B14F-4D97-AF65-F5344CB8AC3E}">
        <p14:creationId xmlns:p14="http://schemas.microsoft.com/office/powerpoint/2010/main" val="2667106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Payment method</a:t>
            </a:r>
            <a:r>
              <a:rPr lang="en-CA" baseline="0" dirty="0"/>
              <a:t> is chosen by the school.  Payment is by cheque or credit card.</a:t>
            </a:r>
          </a:p>
          <a:p>
            <a:r>
              <a:rPr lang="en-CA" baseline="0" dirty="0"/>
              <a:t>The Payment status area that is highlighted in blue indicates the next steps whether it is Click to Pay Deposit or Click to Pay Insurance </a:t>
            </a:r>
          </a:p>
          <a:p>
            <a:r>
              <a:rPr lang="en-CA" baseline="0" dirty="0"/>
              <a:t>Parents can still pay by cheque and register on-line. *** Just follow the prompts</a:t>
            </a:r>
          </a:p>
          <a:p>
            <a:r>
              <a:rPr lang="en-CA" baseline="0" dirty="0"/>
              <a:t>*** Reminder that if it is school only that insurance payments are only via credit card</a:t>
            </a:r>
          </a:p>
          <a:p>
            <a:r>
              <a:rPr lang="en-CA" baseline="0" dirty="0"/>
              <a:t>Paypal is well known, trusted and secure. </a:t>
            </a:r>
          </a:p>
          <a:p>
            <a:endParaRPr lang="en-CA" dirty="0"/>
          </a:p>
        </p:txBody>
      </p:sp>
      <p:sp>
        <p:nvSpPr>
          <p:cNvPr id="4" name="Slide Number Placeholder 3"/>
          <p:cNvSpPr>
            <a:spLocks noGrp="1"/>
          </p:cNvSpPr>
          <p:nvPr>
            <p:ph type="sldNum" sz="quarter" idx="10"/>
          </p:nvPr>
        </p:nvSpPr>
        <p:spPr/>
        <p:txBody>
          <a:bodyPr/>
          <a:lstStyle/>
          <a:p>
            <a:fld id="{375F2077-9235-411E-ADD1-1A208D33B7D2}" type="slidenum">
              <a:rPr lang="en-CA" smtClean="0"/>
              <a:t>33</a:t>
            </a:fld>
            <a:endParaRPr lang="en-CA"/>
          </a:p>
        </p:txBody>
      </p:sp>
    </p:spTree>
    <p:extLst>
      <p:ext uri="{BB962C8B-B14F-4D97-AF65-F5344CB8AC3E}">
        <p14:creationId xmlns:p14="http://schemas.microsoft.com/office/powerpoint/2010/main" val="302892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8E57F-9CC3-44CB-9811-FC7A0DE93674}" type="slidenum">
              <a:rPr lang="en-US"/>
              <a:pPr/>
              <a:t>36</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14B6D-D1E1-44D9-A13B-C633CD4A7D64}" type="slidenum">
              <a:rPr lang="en-US"/>
              <a:pPr/>
              <a:t>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Check weather closer to the date weather</a:t>
            </a:r>
            <a:r>
              <a:rPr lang="en-US" altLang="en-US" baseline="0" dirty="0"/>
              <a:t> network St </a:t>
            </a:r>
            <a:r>
              <a:rPr lang="en-US" altLang="en-US" baseline="0" dirty="0" err="1"/>
              <a:t>Donat</a:t>
            </a:r>
            <a:r>
              <a:rPr lang="en-US" altLang="en-US" baseline="0" dirty="0"/>
              <a:t> webcam</a:t>
            </a:r>
            <a:r>
              <a:rPr lang="en-US" altLang="en-US" dirty="0"/>
              <a:t> – kids need to assist</a:t>
            </a:r>
            <a:r>
              <a:rPr lang="en-US" altLang="en-US" baseline="0" dirty="0"/>
              <a:t> in packing their own bag.  Boots are SO important for the comfort and enjoyment of your experience – must be “winter” boots and not fashion boots like UGGS or others. Suggestions for younger students: When child does their own packing they know what they have to pack for return.  Divide $$ into </a:t>
            </a:r>
            <a:r>
              <a:rPr lang="en-US" altLang="en-US" baseline="0" dirty="0" err="1"/>
              <a:t>ziplock</a:t>
            </a:r>
            <a:r>
              <a:rPr lang="en-US" altLang="en-US" baseline="0" dirty="0"/>
              <a:t> bags for daily lunch purchases. There are no laundry facilities at the site – pack extra items for comfort   Students must be able to lift their own suitcase.  Label ski </a:t>
            </a:r>
            <a:r>
              <a:rPr lang="en-US" altLang="en-US" baseline="0" dirty="0" err="1"/>
              <a:t>equipent</a:t>
            </a:r>
            <a:r>
              <a:rPr lang="en-US" altLang="en-US" baseline="0" dirty="0"/>
              <a:t> and other valuables with their name and full name of school – no abbreviations – use white hockey tape and a sharpie</a:t>
            </a:r>
            <a:endParaRPr lang="en-US" altLang="en-US" dirty="0"/>
          </a:p>
        </p:txBody>
      </p:sp>
      <p:sp>
        <p:nvSpPr>
          <p:cNvPr id="4" name="Slide Number Placeholder 3"/>
          <p:cNvSpPr>
            <a:spLocks noGrp="1"/>
          </p:cNvSpPr>
          <p:nvPr>
            <p:ph type="sldNum" sz="quarter" idx="5"/>
          </p:nvPr>
        </p:nvSpPr>
        <p:spPr/>
        <p:txBody>
          <a:bodyPr/>
          <a:lstStyle/>
          <a:p>
            <a:pPr>
              <a:defRPr/>
            </a:pPr>
            <a:fld id="{3B181AF5-F384-4AF6-A8E0-688959C912C3}" type="slidenum">
              <a:rPr lang="en-US" smtClean="0"/>
              <a:pPr>
                <a:defRPr/>
              </a:pPr>
              <a:t>23</a:t>
            </a:fld>
            <a:endParaRPr lang="en-US"/>
          </a:p>
        </p:txBody>
      </p:sp>
    </p:spTree>
    <p:extLst>
      <p:ext uri="{BB962C8B-B14F-4D97-AF65-F5344CB8AC3E}">
        <p14:creationId xmlns:p14="http://schemas.microsoft.com/office/powerpoint/2010/main" val="337131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A53C6-1868-46F4-825A-5E846D17E437}" type="slidenum">
              <a:rPr lang="en-US"/>
              <a:pPr/>
              <a:t>24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63530" indent="-293665">
              <a:defRPr>
                <a:solidFill>
                  <a:schemeClr val="tx1"/>
                </a:solidFill>
                <a:latin typeface="Arial" charset="0"/>
              </a:defRPr>
            </a:lvl2pPr>
            <a:lvl3pPr marL="1174661" indent="-234932">
              <a:defRPr>
                <a:solidFill>
                  <a:schemeClr val="tx1"/>
                </a:solidFill>
                <a:latin typeface="Arial" charset="0"/>
              </a:defRPr>
            </a:lvl3pPr>
            <a:lvl4pPr marL="1644526" indent="-234932">
              <a:defRPr>
                <a:solidFill>
                  <a:schemeClr val="tx1"/>
                </a:solidFill>
                <a:latin typeface="Arial" charset="0"/>
              </a:defRPr>
            </a:lvl4pPr>
            <a:lvl5pPr marL="2114390" indent="-234932">
              <a:defRPr>
                <a:solidFill>
                  <a:schemeClr val="tx1"/>
                </a:solidFill>
                <a:latin typeface="Arial" charset="0"/>
              </a:defRPr>
            </a:lvl5pPr>
            <a:lvl6pPr marL="2584254" indent="-234932" eaLnBrk="0" fontAlgn="base" hangingPunct="0">
              <a:spcBef>
                <a:spcPct val="0"/>
              </a:spcBef>
              <a:spcAft>
                <a:spcPct val="0"/>
              </a:spcAft>
              <a:defRPr>
                <a:solidFill>
                  <a:schemeClr val="tx1"/>
                </a:solidFill>
                <a:latin typeface="Arial" charset="0"/>
              </a:defRPr>
            </a:lvl6pPr>
            <a:lvl7pPr marL="3054119" indent="-234932" eaLnBrk="0" fontAlgn="base" hangingPunct="0">
              <a:spcBef>
                <a:spcPct val="0"/>
              </a:spcBef>
              <a:spcAft>
                <a:spcPct val="0"/>
              </a:spcAft>
              <a:defRPr>
                <a:solidFill>
                  <a:schemeClr val="tx1"/>
                </a:solidFill>
                <a:latin typeface="Arial" charset="0"/>
              </a:defRPr>
            </a:lvl7pPr>
            <a:lvl8pPr marL="3523983" indent="-234932" eaLnBrk="0" fontAlgn="base" hangingPunct="0">
              <a:spcBef>
                <a:spcPct val="0"/>
              </a:spcBef>
              <a:spcAft>
                <a:spcPct val="0"/>
              </a:spcAft>
              <a:defRPr>
                <a:solidFill>
                  <a:schemeClr val="tx1"/>
                </a:solidFill>
                <a:latin typeface="Arial" charset="0"/>
              </a:defRPr>
            </a:lvl8pPr>
            <a:lvl9pPr marL="3993848" indent="-234932" eaLnBrk="0" fontAlgn="base" hangingPunct="0">
              <a:spcBef>
                <a:spcPct val="0"/>
              </a:spcBef>
              <a:spcAft>
                <a:spcPct val="0"/>
              </a:spcAft>
              <a:defRPr>
                <a:solidFill>
                  <a:schemeClr val="tx1"/>
                </a:solidFill>
                <a:latin typeface="Arial" charset="0"/>
              </a:defRPr>
            </a:lvl9pPr>
          </a:lstStyle>
          <a:p>
            <a:fld id="{93C9CB87-5AD2-4139-912C-810A06BF4BBF}" type="slidenum">
              <a:rPr lang="en-US"/>
              <a:pPr/>
              <a:t>25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CA" dirty="0"/>
              <a:t>Explain the Trip Cancellation inclusions/exclusions</a:t>
            </a:r>
            <a:r>
              <a:rPr lang="en-CA" baseline="0" dirty="0"/>
              <a:t> and importance for insurance.  No insurance no refunds. </a:t>
            </a:r>
            <a:endParaRPr lang="en-CA" dirty="0"/>
          </a:p>
        </p:txBody>
      </p:sp>
    </p:spTree>
    <p:extLst>
      <p:ext uri="{BB962C8B-B14F-4D97-AF65-F5344CB8AC3E}">
        <p14:creationId xmlns:p14="http://schemas.microsoft.com/office/powerpoint/2010/main" val="416591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By law</a:t>
            </a:r>
            <a:r>
              <a:rPr lang="en-CA" baseline="0" dirty="0"/>
              <a:t> as a TICO licensed Tour Operator in the Province of Ontario we are obligated to offer our clients (your children) the option to purchase trip cancellation insurance. This insurance is specific to travel and is not the school insurance you are offered at the beginning of each school year.  Manulife Financial is our insurance carrier offering a World Youth All Inclusive Plan and includes Pre-trip Cancellation, Trip Interruption protection and Out of Province Medical coverage. Reasons for cancelling where a full refund including the initial deposit are covered include – an unexpected illness (like the flu) or a non-pre-existing medical situation.  With a Doctor’s note you are reimbursed.  Family bereavements are also covered, and government actions (like a subpoena to court or a strike).  Same applies for Trip Interruption coverage – the unused portion of the trip is reimbursed.  Out of Province Medical coverage – while OHIP is recognized in all provinces of Canada extra charges may occur.  You need to pay first at the clinic/hospital in QC and be reimbursed by OHIP or by making a claim through the Insurance company.  Price of the insurance is due with deposit on registration and is payable online. Your child’s date of birth is required to process this request for purchase. Check your own personal insurance like group insurance from your place of employment to determine if you already have this coverage.  You may have a credit card with Trip Insurance Coverage, however ensure that your child is covered when travelling independent of you.  Insurance is optional, but it offers peace of mind for your investment of travel.  More information can be found on Perspectives website and on your trip organizers online account.</a:t>
            </a:r>
          </a:p>
          <a:p>
            <a:r>
              <a:rPr lang="en-CA" baseline="0" dirty="0"/>
              <a:t>Please note:  The trip insurance does not cover “changing your mind”, a sporting event, dance competition, or behaviour issues.</a:t>
            </a:r>
            <a:endParaRPr lang="en-CA" dirty="0"/>
          </a:p>
        </p:txBody>
      </p:sp>
      <p:sp>
        <p:nvSpPr>
          <p:cNvPr id="4" name="Slide Number Placeholder 3"/>
          <p:cNvSpPr>
            <a:spLocks noGrp="1"/>
          </p:cNvSpPr>
          <p:nvPr>
            <p:ph type="sldNum" sz="quarter" idx="10"/>
          </p:nvPr>
        </p:nvSpPr>
        <p:spPr/>
        <p:txBody>
          <a:bodyPr/>
          <a:lstStyle/>
          <a:p>
            <a:pPr>
              <a:defRPr/>
            </a:pPr>
            <a:fld id="{5834C950-512F-44A4-82EC-F2310B486764}" type="slidenum">
              <a:rPr lang="en-US" smtClean="0"/>
              <a:pPr>
                <a:defRPr/>
              </a:pPr>
              <a:t>26</a:t>
            </a:fld>
            <a:endParaRPr lang="en-US"/>
          </a:p>
        </p:txBody>
      </p:sp>
    </p:spTree>
    <p:extLst>
      <p:ext uri="{BB962C8B-B14F-4D97-AF65-F5344CB8AC3E}">
        <p14:creationId xmlns:p14="http://schemas.microsoft.com/office/powerpoint/2010/main" val="59323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automatically be entered in to a computer generated draw to win a credit of $100. Register and pay a deposit now for more chances to win.  Information is available online once you register.</a:t>
            </a:r>
          </a:p>
          <a:p>
            <a:r>
              <a:rPr lang="en-US" dirty="0"/>
              <a:t>Schools will automatically be entered in to the draw on confirmation of their trip to win a $300 credit to be applied to the trip.</a:t>
            </a:r>
          </a:p>
        </p:txBody>
      </p:sp>
      <p:sp>
        <p:nvSpPr>
          <p:cNvPr id="4" name="Slide Number Placeholder 3"/>
          <p:cNvSpPr>
            <a:spLocks noGrp="1"/>
          </p:cNvSpPr>
          <p:nvPr>
            <p:ph type="sldNum" sz="quarter" idx="10"/>
          </p:nvPr>
        </p:nvSpPr>
        <p:spPr/>
        <p:txBody>
          <a:bodyPr/>
          <a:lstStyle/>
          <a:p>
            <a:pPr>
              <a:defRPr/>
            </a:pPr>
            <a:fld id="{5834C950-512F-44A4-82EC-F2310B486764}" type="slidenum">
              <a:rPr lang="en-US" smtClean="0"/>
              <a:pPr>
                <a:defRPr/>
              </a:pPr>
              <a:t>27</a:t>
            </a:fld>
            <a:endParaRPr lang="en-US"/>
          </a:p>
        </p:txBody>
      </p:sp>
    </p:spTree>
    <p:extLst>
      <p:ext uri="{BB962C8B-B14F-4D97-AF65-F5344CB8AC3E}">
        <p14:creationId xmlns:p14="http://schemas.microsoft.com/office/powerpoint/2010/main" val="369041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Draw attention to</a:t>
            </a:r>
            <a:r>
              <a:rPr lang="en-CA" baseline="0" dirty="0"/>
              <a:t> parents – this form  MUST be completed and submitted in full with a signature! Attached to the paper copy brochure, is available via email, and NEW payment online feature! Explain and emphasize all options</a:t>
            </a:r>
            <a:endParaRPr lang="en-CA" dirty="0"/>
          </a:p>
        </p:txBody>
      </p:sp>
      <p:sp>
        <p:nvSpPr>
          <p:cNvPr id="4" name="Slide Number Placeholder 3"/>
          <p:cNvSpPr>
            <a:spLocks noGrp="1"/>
          </p:cNvSpPr>
          <p:nvPr>
            <p:ph type="sldNum" sz="quarter" idx="10"/>
          </p:nvPr>
        </p:nvSpPr>
        <p:spPr/>
        <p:txBody>
          <a:bodyPr/>
          <a:lstStyle/>
          <a:p>
            <a:pPr>
              <a:defRPr/>
            </a:pPr>
            <a:fld id="{5834C950-512F-44A4-82EC-F2310B486764}" type="slidenum">
              <a:rPr lang="en-US" smtClean="0"/>
              <a:pPr>
                <a:defRPr/>
              </a:pPr>
              <a:t>28</a:t>
            </a:fld>
            <a:endParaRPr lang="en-US"/>
          </a:p>
        </p:txBody>
      </p:sp>
    </p:spTree>
    <p:extLst>
      <p:ext uri="{BB962C8B-B14F-4D97-AF65-F5344CB8AC3E}">
        <p14:creationId xmlns:p14="http://schemas.microsoft.com/office/powerpoint/2010/main" val="25065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209675" y="703263"/>
            <a:ext cx="4683125" cy="351313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Go</a:t>
            </a:r>
            <a:r>
              <a:rPr lang="en-US" altLang="en-US" baseline="0" dirty="0">
                <a:latin typeface="Arial" panose="020B0604020202020204" pitchFamily="34" charset="0"/>
              </a:rPr>
              <a:t> to our website</a:t>
            </a:r>
          </a:p>
          <a:p>
            <a:r>
              <a:rPr lang="en-US" altLang="en-US" baseline="0" dirty="0">
                <a:latin typeface="Arial" panose="020B0604020202020204" pitchFamily="34" charset="0"/>
              </a:rPr>
              <a:t>Log in through the Owl</a:t>
            </a:r>
          </a:p>
          <a:p>
            <a:r>
              <a:rPr lang="en-US" altLang="en-US" baseline="0" dirty="0">
                <a:latin typeface="Arial" panose="020B0604020202020204" pitchFamily="34" charset="0"/>
              </a:rPr>
              <a:t>Select Log In from the Website Banner</a:t>
            </a:r>
          </a:p>
          <a:p>
            <a:r>
              <a:rPr lang="en-US" altLang="en-US" baseline="0" dirty="0">
                <a:latin typeface="Arial" panose="020B0604020202020204" pitchFamily="34" charset="0"/>
              </a:rPr>
              <a:t>Click on START HERE below Create a Student/Chaperone/Participant Account  </a:t>
            </a:r>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3530" indent="-293665">
              <a:defRPr>
                <a:solidFill>
                  <a:schemeClr val="tx1"/>
                </a:solidFill>
                <a:latin typeface="Arial" panose="020B0604020202020204" pitchFamily="34" charset="0"/>
              </a:defRPr>
            </a:lvl2pPr>
            <a:lvl3pPr marL="1174661" indent="-234932">
              <a:defRPr>
                <a:solidFill>
                  <a:schemeClr val="tx1"/>
                </a:solidFill>
                <a:latin typeface="Arial" panose="020B0604020202020204" pitchFamily="34" charset="0"/>
              </a:defRPr>
            </a:lvl3pPr>
            <a:lvl4pPr marL="1644526" indent="-234932">
              <a:defRPr>
                <a:solidFill>
                  <a:schemeClr val="tx1"/>
                </a:solidFill>
                <a:latin typeface="Arial" panose="020B0604020202020204" pitchFamily="34" charset="0"/>
              </a:defRPr>
            </a:lvl4pPr>
            <a:lvl5pPr marL="2114390" indent="-234932">
              <a:defRPr>
                <a:solidFill>
                  <a:schemeClr val="tx1"/>
                </a:solidFill>
                <a:latin typeface="Arial" panose="020B0604020202020204" pitchFamily="34" charset="0"/>
              </a:defRPr>
            </a:lvl5pPr>
            <a:lvl6pPr marL="2584254" indent="-234932" eaLnBrk="0" fontAlgn="base" hangingPunct="0">
              <a:spcBef>
                <a:spcPct val="0"/>
              </a:spcBef>
              <a:spcAft>
                <a:spcPct val="0"/>
              </a:spcAft>
              <a:defRPr>
                <a:solidFill>
                  <a:schemeClr val="tx1"/>
                </a:solidFill>
                <a:latin typeface="Arial" panose="020B0604020202020204" pitchFamily="34" charset="0"/>
              </a:defRPr>
            </a:lvl6pPr>
            <a:lvl7pPr marL="3054119" indent="-234932" eaLnBrk="0" fontAlgn="base" hangingPunct="0">
              <a:spcBef>
                <a:spcPct val="0"/>
              </a:spcBef>
              <a:spcAft>
                <a:spcPct val="0"/>
              </a:spcAft>
              <a:defRPr>
                <a:solidFill>
                  <a:schemeClr val="tx1"/>
                </a:solidFill>
                <a:latin typeface="Arial" panose="020B0604020202020204" pitchFamily="34" charset="0"/>
              </a:defRPr>
            </a:lvl7pPr>
            <a:lvl8pPr marL="3523983" indent="-234932" eaLnBrk="0" fontAlgn="base" hangingPunct="0">
              <a:spcBef>
                <a:spcPct val="0"/>
              </a:spcBef>
              <a:spcAft>
                <a:spcPct val="0"/>
              </a:spcAft>
              <a:defRPr>
                <a:solidFill>
                  <a:schemeClr val="tx1"/>
                </a:solidFill>
                <a:latin typeface="Arial" panose="020B0604020202020204" pitchFamily="34" charset="0"/>
              </a:defRPr>
            </a:lvl8pPr>
            <a:lvl9pPr marL="3993848" indent="-234932" eaLnBrk="0" fontAlgn="base" hangingPunct="0">
              <a:spcBef>
                <a:spcPct val="0"/>
              </a:spcBef>
              <a:spcAft>
                <a:spcPct val="0"/>
              </a:spcAft>
              <a:defRPr>
                <a:solidFill>
                  <a:schemeClr val="tx1"/>
                </a:solidFill>
                <a:latin typeface="Arial" panose="020B0604020202020204" pitchFamily="34" charset="0"/>
              </a:defRPr>
            </a:lvl9pPr>
          </a:lstStyle>
          <a:p>
            <a:fld id="{06D14179-CCE3-4E09-BD1D-A385C5DBB8D8}" type="slidenum">
              <a:rPr lang="en-US" altLang="en-US"/>
              <a:pPr/>
              <a:t>29</a:t>
            </a:fld>
            <a:endParaRPr lang="en-US" altLang="en-US"/>
          </a:p>
        </p:txBody>
      </p:sp>
    </p:spTree>
    <p:extLst>
      <p:ext uri="{BB962C8B-B14F-4D97-AF65-F5344CB8AC3E}">
        <p14:creationId xmlns:p14="http://schemas.microsoft.com/office/powerpoint/2010/main" val="357550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D793-CB63-4BDC-A557-6A64FF9C18DE}" type="slidenum">
              <a:rPr lang="en-US" smtClean="0"/>
              <a:pPr/>
              <a:t>‹#›</a:t>
            </a:fld>
            <a:endParaRPr lang="en-US"/>
          </a:p>
        </p:txBody>
      </p:sp>
    </p:spTree>
    <p:extLst>
      <p:ext uri="{BB962C8B-B14F-4D97-AF65-F5344CB8AC3E}">
        <p14:creationId xmlns:p14="http://schemas.microsoft.com/office/powerpoint/2010/main" val="32768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F75F-BF04-4D95-AEDB-095E6B8F0A47}" type="slidenum">
              <a:rPr lang="en-US" smtClean="0"/>
              <a:pPr/>
              <a:t>‹#›</a:t>
            </a:fld>
            <a:endParaRPr lang="en-US"/>
          </a:p>
        </p:txBody>
      </p:sp>
    </p:spTree>
    <p:extLst>
      <p:ext uri="{BB962C8B-B14F-4D97-AF65-F5344CB8AC3E}">
        <p14:creationId xmlns:p14="http://schemas.microsoft.com/office/powerpoint/2010/main" val="316799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ED46E-9B1D-43E9-9643-9A07533144E5}" type="slidenum">
              <a:rPr lang="en-US" smtClean="0"/>
              <a:pPr/>
              <a:t>‹#›</a:t>
            </a:fld>
            <a:endParaRPr lang="en-US"/>
          </a:p>
        </p:txBody>
      </p:sp>
    </p:spTree>
    <p:extLst>
      <p:ext uri="{BB962C8B-B14F-4D97-AF65-F5344CB8AC3E}">
        <p14:creationId xmlns:p14="http://schemas.microsoft.com/office/powerpoint/2010/main" val="310329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r>
              <a:rPr lang="en-US"/>
              <a:t>Click icon to add clip art</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0E8F484-B60E-44E3-BB60-867A46602DC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E26BBD1-D4EF-4BFE-BE50-896231196A39}" type="slidenum">
              <a:rPr lang="en-US"/>
              <a:pPr/>
              <a:t>‹#›</a:t>
            </a:fld>
            <a:endParaRPr lang="en-US"/>
          </a:p>
        </p:txBody>
      </p:sp>
    </p:spTree>
    <p:extLst>
      <p:ext uri="{BB962C8B-B14F-4D97-AF65-F5344CB8AC3E}">
        <p14:creationId xmlns:p14="http://schemas.microsoft.com/office/powerpoint/2010/main" val="319503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2D9B-095B-4B13-AF6A-E2591F59D59C}" type="slidenum">
              <a:rPr lang="en-US" smtClean="0"/>
              <a:pPr/>
              <a:t>‹#›</a:t>
            </a:fld>
            <a:endParaRPr lang="en-US"/>
          </a:p>
        </p:txBody>
      </p:sp>
    </p:spTree>
    <p:extLst>
      <p:ext uri="{BB962C8B-B14F-4D97-AF65-F5344CB8AC3E}">
        <p14:creationId xmlns:p14="http://schemas.microsoft.com/office/powerpoint/2010/main" val="294516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A875-8233-4459-B07F-E1131CAD6E1A}" type="slidenum">
              <a:rPr lang="en-US" smtClean="0"/>
              <a:pPr/>
              <a:t>‹#›</a:t>
            </a:fld>
            <a:endParaRPr lang="en-US"/>
          </a:p>
        </p:txBody>
      </p:sp>
    </p:spTree>
    <p:extLst>
      <p:ext uri="{BB962C8B-B14F-4D97-AF65-F5344CB8AC3E}">
        <p14:creationId xmlns:p14="http://schemas.microsoft.com/office/powerpoint/2010/main" val="9886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74266-0388-4F5F-B991-46D159B1BDA2}" type="slidenum">
              <a:rPr lang="en-US" smtClean="0"/>
              <a:pPr/>
              <a:t>‹#›</a:t>
            </a:fld>
            <a:endParaRPr lang="en-US"/>
          </a:p>
        </p:txBody>
      </p:sp>
    </p:spTree>
    <p:extLst>
      <p:ext uri="{BB962C8B-B14F-4D97-AF65-F5344CB8AC3E}">
        <p14:creationId xmlns:p14="http://schemas.microsoft.com/office/powerpoint/2010/main" val="266346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58E7A-FFED-41ED-92BA-30F0D86A6956}" type="slidenum">
              <a:rPr lang="en-US" smtClean="0"/>
              <a:pPr/>
              <a:t>‹#›</a:t>
            </a:fld>
            <a:endParaRPr lang="en-US"/>
          </a:p>
        </p:txBody>
      </p:sp>
    </p:spTree>
    <p:extLst>
      <p:ext uri="{BB962C8B-B14F-4D97-AF65-F5344CB8AC3E}">
        <p14:creationId xmlns:p14="http://schemas.microsoft.com/office/powerpoint/2010/main" val="130462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B0CD6-9551-4126-A2F9-26052BEAC2AE}" type="slidenum">
              <a:rPr lang="en-US" smtClean="0"/>
              <a:pPr/>
              <a:t>‹#›</a:t>
            </a:fld>
            <a:endParaRPr lang="en-US"/>
          </a:p>
        </p:txBody>
      </p:sp>
    </p:spTree>
    <p:extLst>
      <p:ext uri="{BB962C8B-B14F-4D97-AF65-F5344CB8AC3E}">
        <p14:creationId xmlns:p14="http://schemas.microsoft.com/office/powerpoint/2010/main" val="99037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D3598-A636-4D6B-B38C-8D7C2EA4B421}" type="slidenum">
              <a:rPr lang="en-US" smtClean="0"/>
              <a:pPr/>
              <a:t>‹#›</a:t>
            </a:fld>
            <a:endParaRPr lang="en-US"/>
          </a:p>
        </p:txBody>
      </p:sp>
    </p:spTree>
    <p:extLst>
      <p:ext uri="{BB962C8B-B14F-4D97-AF65-F5344CB8AC3E}">
        <p14:creationId xmlns:p14="http://schemas.microsoft.com/office/powerpoint/2010/main" val="388595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1F8E-E05F-4550-804D-F003D10E784C}" type="slidenum">
              <a:rPr lang="en-US" smtClean="0"/>
              <a:pPr/>
              <a:t>‹#›</a:t>
            </a:fld>
            <a:endParaRPr lang="en-US"/>
          </a:p>
        </p:txBody>
      </p:sp>
    </p:spTree>
    <p:extLst>
      <p:ext uri="{BB962C8B-B14F-4D97-AF65-F5344CB8AC3E}">
        <p14:creationId xmlns:p14="http://schemas.microsoft.com/office/powerpoint/2010/main" val="408498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AB1A1-C336-41A5-A1AE-D1962D4E9F60}" type="slidenum">
              <a:rPr lang="en-US" smtClean="0"/>
              <a:pPr/>
              <a:t>‹#›</a:t>
            </a:fld>
            <a:endParaRPr lang="en-US"/>
          </a:p>
        </p:txBody>
      </p:sp>
    </p:spTree>
    <p:extLst>
      <p:ext uri="{BB962C8B-B14F-4D97-AF65-F5344CB8AC3E}">
        <p14:creationId xmlns:p14="http://schemas.microsoft.com/office/powerpoint/2010/main" val="577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561E7-4DAB-4B49-9362-1811377A6A9E}" type="slidenum">
              <a:rPr lang="en-US" smtClean="0"/>
              <a:pPr/>
              <a:t>‹#›</a:t>
            </a:fld>
            <a:endParaRPr lang="en-US"/>
          </a:p>
        </p:txBody>
      </p:sp>
    </p:spTree>
    <p:extLst>
      <p:ext uri="{BB962C8B-B14F-4D97-AF65-F5344CB8AC3E}">
        <p14:creationId xmlns:p14="http://schemas.microsoft.com/office/powerpoint/2010/main" val="3301919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rspectives-edu.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gif"/><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G"/></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5.jpg"/><Relationship Id="rId1" Type="http://schemas.openxmlformats.org/officeDocument/2006/relationships/slideLayout" Target="../slideLayouts/slideLayout6.xml"/><Relationship Id="rId5" Type="http://schemas.openxmlformats.org/officeDocument/2006/relationships/image" Target="../media/image60.jpg"/><Relationship Id="rId4" Type="http://schemas.openxmlformats.org/officeDocument/2006/relationships/image" Target="../media/image59.jpg"/></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erspectives-edu.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6.xml"/><Relationship Id="rId6" Type="http://schemas.openxmlformats.org/officeDocument/2006/relationships/hyperlink" Target="https://creativecommons.org/licenses/by-nc-sa/3.0/" TargetMode="External"/><Relationship Id="rId5" Type="http://schemas.openxmlformats.org/officeDocument/2006/relationships/hyperlink" Target="http://nathysjade2.vefblog.net/53.html" TargetMode="External"/><Relationship Id="rId4" Type="http://schemas.openxmlformats.org/officeDocument/2006/relationships/image" Target="../media/image66.gif"/></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wmf"/></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6.wmf"/><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hyperlink" Target="http://www.perspectives-edu.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perspectives-edu.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1.jpeg"/><Relationship Id="rId4" Type="http://schemas.openxmlformats.org/officeDocument/2006/relationships/image" Target="../media/image90.w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body" sz="half" idx="4294967295"/>
          </p:nvPr>
        </p:nvSpPr>
        <p:spPr>
          <a:xfrm>
            <a:off x="5181600" y="0"/>
            <a:ext cx="3962400" cy="6858000"/>
          </a:xfrm>
        </p:spPr>
        <p:txBody>
          <a:bodyPr/>
          <a:lstStyle/>
          <a:p>
            <a:pPr>
              <a:defRPr/>
            </a:pPr>
            <a:endParaRPr lang="en-CA" sz="2000" dirty="0"/>
          </a:p>
          <a:p>
            <a:pPr algn="ctr">
              <a:buFont typeface="Wingdings" pitchFamily="2" charset="2"/>
              <a:buNone/>
              <a:defRPr/>
            </a:pPr>
            <a:endParaRPr lang="en-CA" sz="2000" b="1" dirty="0">
              <a:latin typeface="Calibri" panose="020F0502020204030204" pitchFamily="34" charset="0"/>
            </a:endParaRPr>
          </a:p>
          <a:p>
            <a:pPr algn="ctr">
              <a:buNone/>
              <a:defRPr/>
            </a:pPr>
            <a:r>
              <a:rPr lang="en-CA" sz="3600" i="1" dirty="0">
                <a:solidFill>
                  <a:srgbClr val="FF0000"/>
                </a:solidFill>
              </a:rPr>
              <a:t>Bonjour!</a:t>
            </a:r>
          </a:p>
          <a:p>
            <a:pPr algn="ctr">
              <a:buFont typeface="Wingdings" pitchFamily="2" charset="2"/>
              <a:buNone/>
              <a:defRPr/>
            </a:pPr>
            <a:endParaRPr lang="en-CA" sz="2400" b="1" dirty="0">
              <a:latin typeface="Calibri" panose="020F0502020204030204" pitchFamily="34" charset="0"/>
            </a:endParaRPr>
          </a:p>
          <a:p>
            <a:pPr algn="ctr">
              <a:buFont typeface="Wingdings" pitchFamily="2" charset="2"/>
              <a:buNone/>
              <a:defRPr/>
            </a:pPr>
            <a:r>
              <a:rPr lang="en-CA" sz="3600" b="1" dirty="0">
                <a:latin typeface="Calibri" panose="020F0502020204030204" pitchFamily="34" charset="0"/>
              </a:rPr>
              <a:t>St. Anthony C.F.I.S.</a:t>
            </a:r>
          </a:p>
          <a:p>
            <a:pPr algn="ctr">
              <a:buFont typeface="Wingdings" pitchFamily="2" charset="2"/>
              <a:buNone/>
              <a:defRPr/>
            </a:pPr>
            <a:endParaRPr lang="en-CA" sz="2400" b="1" dirty="0">
              <a:latin typeface="Calibri" panose="020F0502020204030204" pitchFamily="34" charset="0"/>
            </a:endParaRPr>
          </a:p>
          <a:p>
            <a:pPr algn="ctr">
              <a:buNone/>
            </a:pPr>
            <a:r>
              <a:rPr lang="en-US" sz="4400" dirty="0">
                <a:solidFill>
                  <a:srgbClr val="FF0000"/>
                </a:solidFill>
              </a:rPr>
              <a:t>Québec City</a:t>
            </a:r>
          </a:p>
          <a:p>
            <a:pPr algn="ctr">
              <a:buNone/>
            </a:pPr>
            <a:r>
              <a:rPr lang="en-US" sz="2400" b="1" dirty="0"/>
              <a:t>WED. FEB.20 – SAT. FEB. 23,</a:t>
            </a:r>
          </a:p>
          <a:p>
            <a:pPr algn="ctr">
              <a:buNone/>
            </a:pPr>
            <a:r>
              <a:rPr lang="en-US" sz="2400" b="1" dirty="0"/>
              <a:t>2019</a:t>
            </a:r>
          </a:p>
          <a:p>
            <a:pPr algn="ctr">
              <a:buFont typeface="Wingdings" pitchFamily="2" charset="2"/>
              <a:buNone/>
              <a:defRPr/>
            </a:pPr>
            <a:endParaRPr lang="en-CA" sz="2400" b="1" dirty="0">
              <a:latin typeface="Calibri" panose="020F0502020204030204" pitchFamily="34" charset="0"/>
            </a:endParaRPr>
          </a:p>
          <a:p>
            <a:pPr algn="ctr">
              <a:buFont typeface="Wingdings" pitchFamily="2" charset="2"/>
              <a:buNone/>
              <a:defRPr/>
            </a:pPr>
            <a:endParaRPr lang="en-CA" sz="2400" b="1" dirty="0">
              <a:solidFill>
                <a:srgbClr val="FF0000"/>
              </a:solidFill>
              <a:latin typeface="Calibri" panose="020F0502020204030204" pitchFamily="34" charset="0"/>
              <a:hlinkClick r:id="rId3"/>
            </a:endParaRPr>
          </a:p>
          <a:p>
            <a:pPr algn="ctr">
              <a:buFont typeface="Wingdings" pitchFamily="2" charset="2"/>
              <a:buNone/>
              <a:defRPr/>
            </a:pPr>
            <a:endParaRPr lang="en-CA" sz="2400" b="1" dirty="0">
              <a:latin typeface="Calibri" panose="020F0502020204030204" pitchFamily="34" charset="0"/>
              <a:hlinkClick r:id="rId3"/>
            </a:endParaRPr>
          </a:p>
          <a:p>
            <a:pPr algn="ctr">
              <a:buFont typeface="Wingdings" pitchFamily="2" charset="2"/>
              <a:buNone/>
              <a:defRPr/>
            </a:pPr>
            <a:r>
              <a:rPr lang="en-CA" sz="2400" b="1" dirty="0">
                <a:solidFill>
                  <a:schemeClr val="tx2"/>
                </a:solidFill>
                <a:latin typeface="Calibri" panose="020F0502020204030204" pitchFamily="34" charset="0"/>
                <a:hlinkClick r:id="rId3"/>
              </a:rPr>
              <a:t>www.perspectives-edu.com</a:t>
            </a:r>
            <a:endParaRPr lang="en-CA" sz="2400" b="1" dirty="0">
              <a:solidFill>
                <a:schemeClr val="tx2"/>
              </a:solidFill>
              <a:latin typeface="Calibri" panose="020F0502020204030204" pitchFamily="34" charset="0"/>
            </a:endParaRPr>
          </a:p>
          <a:p>
            <a:pPr algn="ctr">
              <a:buFont typeface="Wingdings" pitchFamily="2" charset="2"/>
              <a:buNone/>
              <a:defRPr/>
            </a:pPr>
            <a:endParaRPr lang="en-CA" sz="2000" dirty="0"/>
          </a:p>
          <a:p>
            <a:pPr algn="ctr">
              <a:buFont typeface="Wingdings" pitchFamily="2" charset="2"/>
              <a:buNone/>
              <a:defRPr/>
            </a:pPr>
            <a:endParaRPr lang="en-CA" sz="2000" dirty="0"/>
          </a:p>
          <a:p>
            <a:pPr algn="ctr">
              <a:buFont typeface="Wingdings" pitchFamily="2" charset="2"/>
              <a:buNone/>
              <a:defRPr/>
            </a:pPr>
            <a:endParaRPr lang="en-CA"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5" y="4876800"/>
            <a:ext cx="1263926" cy="685800"/>
          </a:xfrm>
          <a:prstGeom prst="rect">
            <a:avLst/>
          </a:prstGeom>
        </p:spPr>
      </p:pic>
      <p:pic>
        <p:nvPicPr>
          <p:cNvPr id="5" name="Picture 4">
            <a:extLst>
              <a:ext uri="{FF2B5EF4-FFF2-40B4-BE49-F238E27FC236}">
                <a16:creationId xmlns:a16="http://schemas.microsoft.com/office/drawing/2014/main" id="{D6194458-96BB-43BD-9827-D9D60294C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762000"/>
            <a:ext cx="4709160" cy="48006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a:solidFill>
                  <a:srgbClr val="FF0000"/>
                </a:solidFill>
              </a:rPr>
              <a:t>Musée</a:t>
            </a:r>
            <a:r>
              <a:rPr lang="en-CA" dirty="0">
                <a:solidFill>
                  <a:srgbClr val="FF0000"/>
                </a:solidFill>
              </a:rPr>
              <a:t> du </a:t>
            </a:r>
            <a:r>
              <a:rPr lang="en-CA" dirty="0" err="1">
                <a:solidFill>
                  <a:srgbClr val="FF0000"/>
                </a:solidFill>
              </a:rPr>
              <a:t>Cuivre</a:t>
            </a:r>
            <a:br>
              <a:rPr lang="en-CA" dirty="0">
                <a:solidFill>
                  <a:srgbClr val="FF0000"/>
                </a:solidFill>
              </a:rPr>
            </a:br>
            <a:r>
              <a:rPr lang="en-CA" dirty="0">
                <a:solidFill>
                  <a:srgbClr val="FF0000"/>
                </a:solidFill>
              </a:rPr>
              <a:t>Albert Gilles</a:t>
            </a:r>
          </a:p>
        </p:txBody>
      </p:sp>
      <p:sp>
        <p:nvSpPr>
          <p:cNvPr id="3" name="Content Placeholder 2"/>
          <p:cNvSpPr>
            <a:spLocks noGrp="1"/>
          </p:cNvSpPr>
          <p:nvPr>
            <p:ph idx="1"/>
          </p:nvPr>
        </p:nvSpPr>
        <p:spPr/>
        <p:txBody>
          <a:bodyPr/>
          <a:lstStyle/>
          <a:p>
            <a:r>
              <a:rPr lang="en-CA" sz="2400" dirty="0"/>
              <a:t>Visit of the </a:t>
            </a:r>
            <a:r>
              <a:rPr lang="en-CA" sz="2400" b="1" dirty="0"/>
              <a:t>Copper Museum</a:t>
            </a:r>
            <a:r>
              <a:rPr lang="en-CA" sz="2400" dirty="0"/>
              <a:t> </a:t>
            </a:r>
          </a:p>
          <a:p>
            <a:r>
              <a:rPr lang="en-CA" sz="2400" dirty="0"/>
              <a:t>85 years of unique experience in the art of copper embossing</a:t>
            </a:r>
            <a:endParaRPr lang="en-CA" sz="2400" b="1" dirty="0">
              <a:solidFill>
                <a:schemeClr val="accent1">
                  <a:lumMod val="60000"/>
                  <a:lumOff val="40000"/>
                </a:schemeClr>
              </a:solidFill>
            </a:endParaRPr>
          </a:p>
          <a:p>
            <a:r>
              <a:rPr lang="en-CA" sz="2400" b="1" dirty="0"/>
              <a:t>Workshop</a:t>
            </a:r>
            <a:r>
              <a:rPr lang="en-CA" sz="2400" dirty="0"/>
              <a:t> where students create their own work of art on copper to take home with them</a:t>
            </a:r>
            <a:endParaRPr lang="en-CA" sz="2400" b="1" dirty="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573016"/>
            <a:ext cx="3600400" cy="26642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3376620"/>
            <a:ext cx="2134380" cy="3057088"/>
          </a:xfrm>
          <a:prstGeom prst="rect">
            <a:avLst/>
          </a:prstGeom>
        </p:spPr>
      </p:pic>
    </p:spTree>
    <p:extLst>
      <p:ext uri="{BB962C8B-B14F-4D97-AF65-F5344CB8AC3E}">
        <p14:creationId xmlns:p14="http://schemas.microsoft.com/office/powerpoint/2010/main" val="317394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a:xfrm>
            <a:off x="457200" y="277813"/>
            <a:ext cx="8229600" cy="918939"/>
          </a:xfrm>
        </p:spPr>
        <p:txBody>
          <a:bodyPr/>
          <a:lstStyle/>
          <a:p>
            <a:r>
              <a:rPr lang="en-US" sz="4000" dirty="0">
                <a:solidFill>
                  <a:srgbClr val="FF0000"/>
                </a:solidFill>
              </a:rPr>
              <a:t>Sainte-Anne-de-</a:t>
            </a:r>
            <a:r>
              <a:rPr lang="en-US" sz="4000" dirty="0" err="1">
                <a:solidFill>
                  <a:srgbClr val="FF0000"/>
                </a:solidFill>
              </a:rPr>
              <a:t>Beaupré</a:t>
            </a:r>
            <a:endParaRPr lang="en-US" sz="4000" dirty="0">
              <a:solidFill>
                <a:srgbClr val="FF0000"/>
              </a:solidFill>
            </a:endParaRPr>
          </a:p>
        </p:txBody>
      </p:sp>
      <p:sp>
        <p:nvSpPr>
          <p:cNvPr id="7" name="Content Placeholder 6"/>
          <p:cNvSpPr>
            <a:spLocks noGrp="1"/>
          </p:cNvSpPr>
          <p:nvPr>
            <p:ph sz="half" idx="1"/>
          </p:nvPr>
        </p:nvSpPr>
        <p:spPr>
          <a:xfrm>
            <a:off x="457200" y="1196752"/>
            <a:ext cx="4038600" cy="4929411"/>
          </a:xfrm>
        </p:spPr>
        <p:txBody>
          <a:bodyPr/>
          <a:lstStyle/>
          <a:p>
            <a:pPr marL="0" indent="0">
              <a:buNone/>
            </a:pPr>
            <a:endParaRPr lang="en-US" sz="2400" dirty="0"/>
          </a:p>
          <a:p>
            <a:r>
              <a:rPr lang="fr-CA" sz="2400" b="1" dirty="0"/>
              <a:t>Sainte-Anne-De-Beaupré </a:t>
            </a:r>
            <a:r>
              <a:rPr lang="fr-CA" sz="2400" b="1" dirty="0" err="1"/>
              <a:t>Basilica</a:t>
            </a:r>
            <a:r>
              <a:rPr lang="fr-CA" sz="2400" b="1" dirty="0"/>
              <a:t>: French Mass</a:t>
            </a:r>
            <a:endParaRPr lang="en-US" sz="2400" b="1" dirty="0"/>
          </a:p>
          <a:p>
            <a:endParaRPr lang="fr-CA" dirty="0"/>
          </a:p>
        </p:txBody>
      </p:sp>
      <p:sp>
        <p:nvSpPr>
          <p:cNvPr id="9" name="Content Placeholder 8"/>
          <p:cNvSpPr>
            <a:spLocks noGrp="1"/>
          </p:cNvSpPr>
          <p:nvPr>
            <p:ph sz="half" idx="2"/>
          </p:nvPr>
        </p:nvSpPr>
        <p:spPr>
          <a:xfrm>
            <a:off x="4648200" y="1124744"/>
            <a:ext cx="4495800" cy="5733256"/>
          </a:xfrm>
        </p:spPr>
        <p:txBody>
          <a:bodyPr/>
          <a:lstStyle/>
          <a:p>
            <a:endParaRPr lang="fr-CA" sz="2400" i="1" dirty="0"/>
          </a:p>
          <a:p>
            <a:endParaRPr lang="fr-CA" sz="2400" i="1" dirty="0"/>
          </a:p>
          <a:p>
            <a:endParaRPr lang="fr-CA" sz="2400" i="1" dirty="0"/>
          </a:p>
          <a:p>
            <a:endParaRPr lang="fr-CA" sz="2400" i="1" dirty="0"/>
          </a:p>
          <a:p>
            <a:endParaRPr lang="fr-CA" sz="2400" i="1" dirty="0"/>
          </a:p>
          <a:p>
            <a:r>
              <a:rPr lang="fr-CA" sz="2000" b="1" dirty="0"/>
              <a:t>Ste Anne, patron saint of Québec</a:t>
            </a:r>
          </a:p>
          <a:p>
            <a:r>
              <a:rPr lang="fr-CA" sz="2000" b="1" dirty="0"/>
              <a:t>1658</a:t>
            </a:r>
            <a:r>
              <a:rPr lang="fr-CA" sz="2000" dirty="0">
                <a:solidFill>
                  <a:schemeClr val="accent1">
                    <a:lumMod val="60000"/>
                    <a:lumOff val="40000"/>
                  </a:schemeClr>
                </a:solidFill>
              </a:rPr>
              <a:t>: </a:t>
            </a:r>
            <a:r>
              <a:rPr lang="fr-CA" sz="2000" dirty="0"/>
              <a:t>first </a:t>
            </a:r>
            <a:r>
              <a:rPr lang="fr-CA" sz="2000" dirty="0" err="1"/>
              <a:t>chapel</a:t>
            </a:r>
            <a:r>
              <a:rPr lang="fr-CA" sz="2000" dirty="0"/>
              <a:t> </a:t>
            </a:r>
            <a:r>
              <a:rPr lang="fr-CA" sz="2000" dirty="0" err="1"/>
              <a:t>built</a:t>
            </a:r>
            <a:r>
              <a:rPr lang="fr-CA" sz="2000" dirty="0"/>
              <a:t> , first miracle</a:t>
            </a:r>
          </a:p>
          <a:p>
            <a:r>
              <a:rPr lang="fr-CA" sz="2000" dirty="0" err="1"/>
              <a:t>Rebuilt</a:t>
            </a:r>
            <a:r>
              <a:rPr lang="fr-CA" sz="2000" dirty="0"/>
              <a:t> 3 times</a:t>
            </a:r>
          </a:p>
          <a:p>
            <a:r>
              <a:rPr lang="fr-CA" sz="2000" dirty="0"/>
              <a:t>First </a:t>
            </a:r>
            <a:r>
              <a:rPr lang="fr-CA" sz="2000" dirty="0" err="1"/>
              <a:t>Basilica</a:t>
            </a:r>
            <a:r>
              <a:rPr lang="fr-CA" sz="2000" dirty="0"/>
              <a:t> </a:t>
            </a:r>
            <a:r>
              <a:rPr lang="fr-CA" sz="2000" dirty="0" err="1"/>
              <a:t>built</a:t>
            </a:r>
            <a:r>
              <a:rPr lang="fr-CA" sz="2000" dirty="0"/>
              <a:t> in 1876, </a:t>
            </a:r>
            <a:r>
              <a:rPr lang="fr-CA" sz="2000" dirty="0" err="1"/>
              <a:t>destoyed</a:t>
            </a:r>
            <a:r>
              <a:rPr lang="fr-CA" sz="2000" dirty="0"/>
              <a:t> by </a:t>
            </a:r>
            <a:r>
              <a:rPr lang="fr-CA" sz="2000" dirty="0" err="1"/>
              <a:t>fire</a:t>
            </a:r>
            <a:r>
              <a:rPr lang="fr-CA" sz="2000" dirty="0"/>
              <a:t> in 1922</a:t>
            </a:r>
          </a:p>
          <a:p>
            <a:r>
              <a:rPr lang="fr-CA" sz="2000" dirty="0"/>
              <a:t> </a:t>
            </a:r>
            <a:r>
              <a:rPr lang="fr-CA" sz="2000" b="1" dirty="0" err="1"/>
              <a:t>Present</a:t>
            </a:r>
            <a:r>
              <a:rPr lang="fr-CA" sz="2000" b="1" dirty="0"/>
              <a:t> </a:t>
            </a:r>
            <a:r>
              <a:rPr lang="fr-CA" sz="2000" b="1" dirty="0" err="1"/>
              <a:t>Basilica</a:t>
            </a:r>
            <a:r>
              <a:rPr lang="fr-CA" sz="2000" b="1" dirty="0"/>
              <a:t> </a:t>
            </a:r>
            <a:r>
              <a:rPr lang="fr-CA" sz="2000" b="1" dirty="0" err="1"/>
              <a:t>rebuilt</a:t>
            </a:r>
            <a:r>
              <a:rPr lang="fr-CA" sz="2000" b="1" dirty="0"/>
              <a:t> in 1926</a:t>
            </a:r>
          </a:p>
          <a:p>
            <a:r>
              <a:rPr lang="fr-CA" sz="2000" dirty="0" err="1"/>
              <a:t>Visited</a:t>
            </a:r>
            <a:r>
              <a:rPr lang="fr-CA" sz="2000" dirty="0"/>
              <a:t> by </a:t>
            </a:r>
            <a:r>
              <a:rPr lang="fr-CA" sz="2000" b="1" dirty="0"/>
              <a:t>millions of </a:t>
            </a:r>
            <a:r>
              <a:rPr lang="fr-CA" sz="2000" b="1" dirty="0" err="1"/>
              <a:t>pilgrims</a:t>
            </a:r>
            <a:r>
              <a:rPr lang="fr-CA" sz="2000" b="1" dirty="0"/>
              <a:t> </a:t>
            </a:r>
            <a:r>
              <a:rPr lang="fr-CA" sz="2000" dirty="0" err="1"/>
              <a:t>every</a:t>
            </a:r>
            <a:r>
              <a:rPr lang="fr-CA" sz="2000" dirty="0"/>
              <a:t> </a:t>
            </a:r>
            <a:r>
              <a:rPr lang="fr-CA" sz="2000" dirty="0" err="1"/>
              <a:t>year</a:t>
            </a:r>
            <a:endParaRPr lang="fr-CA" sz="2000" dirty="0"/>
          </a:p>
          <a:p>
            <a:r>
              <a:rPr lang="fr-CA" sz="2000" b="1" dirty="0"/>
              <a:t>240 </a:t>
            </a:r>
            <a:r>
              <a:rPr lang="fr-CA" sz="2000" b="1" dirty="0" err="1"/>
              <a:t>stained</a:t>
            </a:r>
            <a:r>
              <a:rPr lang="fr-CA" sz="2000" b="1" dirty="0"/>
              <a:t> glass </a:t>
            </a:r>
            <a:r>
              <a:rPr lang="fr-CA" sz="2000" dirty="0" err="1"/>
              <a:t>windows</a:t>
            </a:r>
            <a:r>
              <a:rPr lang="fr-CA" sz="2000" dirty="0"/>
              <a:t>, style </a:t>
            </a:r>
            <a:r>
              <a:rPr lang="fr-CA" sz="2000" dirty="0" err="1"/>
              <a:t>is</a:t>
            </a:r>
            <a:r>
              <a:rPr lang="fr-CA" sz="2000" dirty="0"/>
              <a:t> </a:t>
            </a:r>
            <a:r>
              <a:rPr lang="fr-CA" sz="2000" b="1" dirty="0" err="1"/>
              <a:t>Neo-gothic</a:t>
            </a:r>
            <a:r>
              <a:rPr lang="fr-CA" sz="2000" b="1" dirty="0"/>
              <a:t>, </a:t>
            </a:r>
            <a:r>
              <a:rPr lang="fr-CA" sz="2000" b="1" dirty="0" err="1"/>
              <a:t>Neo</a:t>
            </a:r>
            <a:r>
              <a:rPr lang="fr-CA" sz="2000" b="1" dirty="0"/>
              <a:t>-Romanesque</a:t>
            </a:r>
          </a:p>
          <a:p>
            <a:endParaRPr lang="fr-CA" sz="2400" dirty="0"/>
          </a:p>
          <a:p>
            <a:endParaRPr lang="en-US" sz="2400" i="1" dirty="0"/>
          </a:p>
        </p:txBody>
      </p:sp>
      <p:pic>
        <p:nvPicPr>
          <p:cNvPr id="10" name="Picture 9" descr="Ste Anne de Beaupré hiver.jpg"/>
          <p:cNvPicPr>
            <a:picLocks noChangeAspect="1"/>
          </p:cNvPicPr>
          <p:nvPr/>
        </p:nvPicPr>
        <p:blipFill>
          <a:blip r:embed="rId2" cstate="print"/>
          <a:stretch>
            <a:fillRect/>
          </a:stretch>
        </p:blipFill>
        <p:spPr>
          <a:xfrm>
            <a:off x="611560" y="2924944"/>
            <a:ext cx="1844824" cy="184482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26" y="3162405"/>
            <a:ext cx="1566174" cy="2088232"/>
          </a:xfrm>
          <a:prstGeom prst="rect">
            <a:avLst/>
          </a:prstGeom>
        </p:spPr>
      </p:pic>
      <p:pic>
        <p:nvPicPr>
          <p:cNvPr id="13" name="Picture 12" descr="SteAnneDeBeaupré7.jpg"/>
          <p:cNvPicPr>
            <a:picLocks noChangeAspect="1"/>
          </p:cNvPicPr>
          <p:nvPr/>
        </p:nvPicPr>
        <p:blipFill>
          <a:blip r:embed="rId4" cstate="print"/>
          <a:stretch>
            <a:fillRect/>
          </a:stretch>
        </p:blipFill>
        <p:spPr>
          <a:xfrm>
            <a:off x="584176" y="5013176"/>
            <a:ext cx="1872208" cy="1368152"/>
          </a:xfrm>
          <a:prstGeom prst="rect">
            <a:avLst/>
          </a:prstGeom>
        </p:spPr>
      </p:pic>
      <p:pic>
        <p:nvPicPr>
          <p:cNvPr id="3" name="Picture 2">
            <a:extLst>
              <a:ext uri="{FF2B5EF4-FFF2-40B4-BE49-F238E27FC236}">
                <a16:creationId xmlns:a16="http://schemas.microsoft.com/office/drawing/2014/main" id="{64BF8B72-3D0E-4374-AD40-E1F477D55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0" y="1068591"/>
            <a:ext cx="2743200" cy="2057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90947"/>
          </a:xfrm>
        </p:spPr>
        <p:txBody>
          <a:bodyPr/>
          <a:lstStyle/>
          <a:p>
            <a:r>
              <a:rPr lang="fr-CA" dirty="0">
                <a:solidFill>
                  <a:srgbClr val="FF0000"/>
                </a:solidFill>
              </a:rPr>
              <a:t>Montmorency </a:t>
            </a:r>
            <a:r>
              <a:rPr lang="fr-CA" dirty="0" err="1">
                <a:solidFill>
                  <a:srgbClr val="FF0000"/>
                </a:solidFill>
              </a:rPr>
              <a:t>Falls</a:t>
            </a:r>
            <a:endParaRPr lang="en-US" dirty="0">
              <a:solidFill>
                <a:srgbClr val="FF0000"/>
              </a:solidFill>
            </a:endParaRPr>
          </a:p>
        </p:txBody>
      </p:sp>
      <p:sp>
        <p:nvSpPr>
          <p:cNvPr id="3" name="Content Placeholder 2"/>
          <p:cNvSpPr>
            <a:spLocks noGrp="1"/>
          </p:cNvSpPr>
          <p:nvPr>
            <p:ph idx="1"/>
          </p:nvPr>
        </p:nvSpPr>
        <p:spPr>
          <a:xfrm>
            <a:off x="457200" y="1124744"/>
            <a:ext cx="8229600" cy="5602104"/>
          </a:xfrm>
        </p:spPr>
        <p:txBody>
          <a:bodyPr/>
          <a:lstStyle/>
          <a:p>
            <a:endParaRPr lang="en-US" sz="2000" dirty="0"/>
          </a:p>
          <a:p>
            <a:r>
              <a:rPr lang="en-US" sz="2800" b="1" dirty="0"/>
              <a:t>Montmorency Falls: 84 meters </a:t>
            </a:r>
            <a:r>
              <a:rPr lang="en-US" sz="2800" dirty="0"/>
              <a:t>(275 ft) high, (30 m (98 ft) higher than Niagara Falls!)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 </a:t>
            </a:r>
          </a:p>
          <a:p>
            <a:endParaRPr lang="en-US" dirty="0"/>
          </a:p>
        </p:txBody>
      </p:sp>
      <p:pic>
        <p:nvPicPr>
          <p:cNvPr id="4" name="Picture 3" descr="MontmorencyFalls4.jpg"/>
          <p:cNvPicPr>
            <a:picLocks noChangeAspect="1"/>
          </p:cNvPicPr>
          <p:nvPr/>
        </p:nvPicPr>
        <p:blipFill>
          <a:blip r:embed="rId2" cstate="print"/>
          <a:stretch>
            <a:fillRect/>
          </a:stretch>
        </p:blipFill>
        <p:spPr>
          <a:xfrm>
            <a:off x="457200" y="2968280"/>
            <a:ext cx="2293768" cy="19150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302" y="4259524"/>
            <a:ext cx="2365410" cy="2287091"/>
          </a:xfrm>
          <a:prstGeom prst="rect">
            <a:avLst/>
          </a:prstGeom>
        </p:spPr>
      </p:pic>
      <p:pic>
        <p:nvPicPr>
          <p:cNvPr id="9" name="Picture 8">
            <a:extLst>
              <a:ext uri="{FF2B5EF4-FFF2-40B4-BE49-F238E27FC236}">
                <a16:creationId xmlns:a16="http://schemas.microsoft.com/office/drawing/2014/main" id="{70E05443-96BF-4938-BB99-A2C1D68ED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891" y="2433127"/>
            <a:ext cx="2088232" cy="1691467"/>
          </a:xfrm>
          <a:prstGeom prst="rect">
            <a:avLst/>
          </a:prstGeom>
        </p:spPr>
      </p:pic>
      <p:pic>
        <p:nvPicPr>
          <p:cNvPr id="1026" name="Picture 2" descr="Image result for pics l'entailleur ile d'orleans winter">
            <a:extLst>
              <a:ext uri="{FF2B5EF4-FFF2-40B4-BE49-F238E27FC236}">
                <a16:creationId xmlns:a16="http://schemas.microsoft.com/office/drawing/2014/main" id="{F1ED9201-B895-496B-9DE8-27BB7C83F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024" y="2963208"/>
            <a:ext cx="2857500" cy="2049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72696" cy="1228998"/>
          </a:xfrm>
        </p:spPr>
        <p:txBody>
          <a:bodyPr/>
          <a:lstStyle/>
          <a:p>
            <a:r>
              <a:rPr lang="fr-CA" dirty="0">
                <a:solidFill>
                  <a:srgbClr val="FF0000"/>
                </a:solidFill>
              </a:rPr>
              <a:t>L’</a:t>
            </a:r>
            <a:r>
              <a:rPr lang="fr-CA" dirty="0" err="1">
                <a:solidFill>
                  <a:srgbClr val="FF0000"/>
                </a:solidFill>
              </a:rPr>
              <a:t>En-Tailleur</a:t>
            </a:r>
            <a:endParaRPr lang="en-US" dirty="0">
              <a:solidFill>
                <a:srgbClr val="FF0000"/>
              </a:solidFill>
            </a:endParaRPr>
          </a:p>
        </p:txBody>
      </p:sp>
      <p:sp>
        <p:nvSpPr>
          <p:cNvPr id="3" name="Content Placeholder 2"/>
          <p:cNvSpPr>
            <a:spLocks noGrp="1"/>
          </p:cNvSpPr>
          <p:nvPr>
            <p:ph idx="1"/>
          </p:nvPr>
        </p:nvSpPr>
        <p:spPr>
          <a:xfrm>
            <a:off x="767544" y="1425078"/>
            <a:ext cx="8229600" cy="5257800"/>
          </a:xfrm>
        </p:spPr>
        <p:txBody>
          <a:bodyPr/>
          <a:lstStyle/>
          <a:p>
            <a:endParaRPr lang="fr-CA" sz="2400" dirty="0"/>
          </a:p>
          <a:p>
            <a:r>
              <a:rPr lang="fr-CA" sz="2400" dirty="0" err="1"/>
              <a:t>Visit</a:t>
            </a:r>
            <a:r>
              <a:rPr lang="fr-CA" sz="2400" dirty="0"/>
              <a:t> of a </a:t>
            </a:r>
            <a:r>
              <a:rPr lang="fr-CA" sz="2400" b="1" dirty="0"/>
              <a:t>Sugar </a:t>
            </a:r>
            <a:r>
              <a:rPr lang="fr-CA" sz="2400" b="1" dirty="0" err="1"/>
              <a:t>Cabin</a:t>
            </a:r>
            <a:r>
              <a:rPr lang="fr-CA" sz="2400" b="1" dirty="0"/>
              <a:t> </a:t>
            </a:r>
            <a:r>
              <a:rPr lang="fr-CA" sz="2400" dirty="0"/>
              <a:t>on l’Île d’Orléans (8 </a:t>
            </a:r>
            <a:r>
              <a:rPr lang="fr-CA" sz="2400" dirty="0" err="1"/>
              <a:t>generations</a:t>
            </a:r>
            <a:r>
              <a:rPr lang="fr-CA" sz="2400" dirty="0"/>
              <a:t>)</a:t>
            </a:r>
          </a:p>
          <a:p>
            <a:r>
              <a:rPr lang="fr-CA" sz="2400" dirty="0" err="1"/>
              <a:t>Traditional</a:t>
            </a:r>
            <a:r>
              <a:rPr lang="fr-CA" sz="2400" dirty="0"/>
              <a:t> </a:t>
            </a:r>
            <a:r>
              <a:rPr lang="fr-CA" sz="2400" b="1" dirty="0"/>
              <a:t>québécois </a:t>
            </a:r>
            <a:r>
              <a:rPr lang="fr-CA" sz="2400" b="1" dirty="0" err="1"/>
              <a:t>dinner</a:t>
            </a:r>
            <a:r>
              <a:rPr lang="fr-CA" sz="2400" b="1" dirty="0"/>
              <a:t> </a:t>
            </a:r>
            <a:r>
              <a:rPr lang="fr-CA" sz="2400" dirty="0"/>
              <a:t>(</a:t>
            </a:r>
            <a:r>
              <a:rPr lang="fr-CA" sz="2400" dirty="0" err="1"/>
              <a:t>included</a:t>
            </a:r>
            <a:r>
              <a:rPr lang="fr-CA" sz="2400" dirty="0"/>
              <a:t>)</a:t>
            </a:r>
          </a:p>
          <a:p>
            <a:r>
              <a:rPr lang="fr-CA" sz="2400" dirty="0" err="1"/>
              <a:t>See</a:t>
            </a:r>
            <a:r>
              <a:rPr lang="fr-CA" sz="2400" dirty="0"/>
              <a:t> how </a:t>
            </a:r>
            <a:r>
              <a:rPr lang="fr-CA" sz="2400" b="1" dirty="0" err="1"/>
              <a:t>maple</a:t>
            </a:r>
            <a:r>
              <a:rPr lang="fr-CA" sz="2400" b="1" dirty="0"/>
              <a:t> </a:t>
            </a:r>
            <a:r>
              <a:rPr lang="fr-CA" sz="2400" b="1" dirty="0" err="1"/>
              <a:t>syrup</a:t>
            </a:r>
            <a:r>
              <a:rPr lang="fr-CA" sz="2400" b="1" dirty="0"/>
              <a:t> </a:t>
            </a:r>
            <a:r>
              <a:rPr lang="fr-CA" sz="2400" dirty="0" err="1"/>
              <a:t>is</a:t>
            </a:r>
            <a:r>
              <a:rPr lang="fr-CA" sz="2400" dirty="0"/>
              <a:t> made</a:t>
            </a:r>
          </a:p>
          <a:p>
            <a:r>
              <a:rPr lang="fr-CA" sz="2400" dirty="0" err="1"/>
              <a:t>Folkloric</a:t>
            </a:r>
            <a:r>
              <a:rPr lang="fr-CA" sz="2400" dirty="0"/>
              <a:t> </a:t>
            </a:r>
            <a:r>
              <a:rPr lang="fr-CA" sz="2400" b="1" dirty="0"/>
              <a:t>music &amp; dancing</a:t>
            </a:r>
            <a:r>
              <a:rPr lang="fr-CA" sz="2400" dirty="0"/>
              <a:t>, </a:t>
            </a:r>
            <a:r>
              <a:rPr lang="fr-CA" sz="2400" dirty="0" err="1"/>
              <a:t>fiddles</a:t>
            </a:r>
            <a:r>
              <a:rPr lang="fr-CA" sz="2400" dirty="0"/>
              <a:t> &amp; </a:t>
            </a:r>
            <a:r>
              <a:rPr lang="fr-CA" sz="2400" dirty="0" err="1"/>
              <a:t>spoons</a:t>
            </a:r>
            <a:endParaRPr lang="fr-CA" sz="2400" dirty="0"/>
          </a:p>
          <a:p>
            <a:r>
              <a:rPr lang="fr-CA" sz="2400" dirty="0"/>
              <a:t>Maple </a:t>
            </a:r>
            <a:r>
              <a:rPr lang="fr-CA" sz="2400" dirty="0" err="1"/>
              <a:t>taffy</a:t>
            </a:r>
            <a:endParaRPr lang="fr-CA" sz="2400" dirty="0"/>
          </a:p>
          <a:p>
            <a:endParaRPr lang="fr-CA" sz="2400" dirty="0"/>
          </a:p>
          <a:p>
            <a:endParaRPr lang="fr-CA" sz="2400" dirty="0"/>
          </a:p>
          <a:p>
            <a:endParaRPr lang="fr-CA" sz="2400" dirty="0"/>
          </a:p>
          <a:p>
            <a:r>
              <a:rPr lang="fr-CA" sz="2400" dirty="0"/>
              <a:t>                                   </a:t>
            </a:r>
          </a:p>
          <a:p>
            <a:endParaRPr lang="fr-CA" sz="2400" dirty="0"/>
          </a:p>
          <a:p>
            <a:endParaRPr lang="fr-CA" sz="2400" dirty="0"/>
          </a:p>
          <a:p>
            <a:pPr marL="0" indent="0">
              <a:buNone/>
            </a:pPr>
            <a:endParaRPr lang="fr-CA" sz="1800" dirty="0"/>
          </a:p>
        </p:txBody>
      </p:sp>
      <p:pic>
        <p:nvPicPr>
          <p:cNvPr id="7" name="Picture 6" descr="erabliere du lac Beauport4.jpg"/>
          <p:cNvPicPr>
            <a:picLocks noChangeAspect="1"/>
          </p:cNvPicPr>
          <p:nvPr/>
        </p:nvPicPr>
        <p:blipFill>
          <a:blip r:embed="rId2" cstate="print"/>
          <a:stretch>
            <a:fillRect/>
          </a:stretch>
        </p:blipFill>
        <p:spPr>
          <a:xfrm>
            <a:off x="7092280" y="188640"/>
            <a:ext cx="1737616" cy="1199995"/>
          </a:xfrm>
          <a:prstGeom prst="rect">
            <a:avLst/>
          </a:prstGeom>
        </p:spPr>
      </p:pic>
      <p:pic>
        <p:nvPicPr>
          <p:cNvPr id="9" name="Picture 8" descr="L'En-Tailleur5.jpg"/>
          <p:cNvPicPr>
            <a:picLocks noChangeAspect="1"/>
          </p:cNvPicPr>
          <p:nvPr/>
        </p:nvPicPr>
        <p:blipFill>
          <a:blip r:embed="rId3" cstate="print"/>
          <a:stretch>
            <a:fillRect/>
          </a:stretch>
        </p:blipFill>
        <p:spPr>
          <a:xfrm>
            <a:off x="7169088" y="2339063"/>
            <a:ext cx="1512168" cy="1224136"/>
          </a:xfrm>
          <a:prstGeom prst="rect">
            <a:avLst/>
          </a:prstGeom>
        </p:spPr>
      </p:pic>
      <p:pic>
        <p:nvPicPr>
          <p:cNvPr id="2050" name="Picture 2" descr="C:\Users\Rebecca Barcauskas\Pictures\Quebec\l'entailleur.webp">
            <a:extLst>
              <a:ext uri="{FF2B5EF4-FFF2-40B4-BE49-F238E27FC236}">
                <a16:creationId xmlns:a16="http://schemas.microsoft.com/office/drawing/2014/main" id="{1E9B8D73-6767-465F-80C1-51137C5DC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99" y="450899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ebecca Barcauskas\Pictures\Quebec\l'entailleur7.webp">
            <a:extLst>
              <a:ext uri="{FF2B5EF4-FFF2-40B4-BE49-F238E27FC236}">
                <a16:creationId xmlns:a16="http://schemas.microsoft.com/office/drawing/2014/main" id="{29E24D9E-1B56-4D8F-82D4-71066139C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012" y="4508997"/>
            <a:ext cx="25527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Rebecca Barcauskas\Pictures\Quebec\l'entailleur4.webp">
            <a:extLst>
              <a:ext uri="{FF2B5EF4-FFF2-40B4-BE49-F238E27FC236}">
                <a16:creationId xmlns:a16="http://schemas.microsoft.com/office/drawing/2014/main" id="{2D506315-405E-4A8C-8D47-BCBD16C13E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44" y="110924"/>
            <a:ext cx="2048880" cy="13634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https://static.wixstatic.com/media/0d98fc_0f2143ec52a246bb9c3e762ca655684b~mv2.jpg/v1/fill/w_784,h_523,al_c,q_90,usm_0.66_1.00_0.01/0d98fc_0f2143ec52a246bb9c3e762ca655684b~mv2.webp">
            <a:extLst>
              <a:ext uri="{FF2B5EF4-FFF2-40B4-BE49-F238E27FC236}">
                <a16:creationId xmlns:a16="http://schemas.microsoft.com/office/drawing/2014/main" id="{A92C50E6-497B-4A0A-93D7-D81392B3CBC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4" descr="https://static.wixstatic.com/media/0d98fc_0f2143ec52a246bb9c3e762ca655684b~mv2.jpg/v1/fill/w_784,h_523,al_c,q_90,usm_0.66_1.00_0.01/0d98fc_0f2143ec52a246bb9c3e762ca655684b~mv2.webp">
            <a:extLst>
              <a:ext uri="{FF2B5EF4-FFF2-40B4-BE49-F238E27FC236}">
                <a16:creationId xmlns:a16="http://schemas.microsoft.com/office/drawing/2014/main" id="{7C558AFF-66C1-4DEE-8DE8-95CF894C9E7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66" name="Picture 18" descr="Related image">
            <a:extLst>
              <a:ext uri="{FF2B5EF4-FFF2-40B4-BE49-F238E27FC236}">
                <a16:creationId xmlns:a16="http://schemas.microsoft.com/office/drawing/2014/main" id="{0F42132D-C44E-4E0D-ABDA-CEB7B2980B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4743" y="3886199"/>
            <a:ext cx="2466975" cy="283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09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l’Hôtel de Glace</a:t>
            </a:r>
            <a:endParaRPr lang="en-US" dirty="0">
              <a:solidFill>
                <a:srgbClr val="FF0000"/>
              </a:solidFill>
            </a:endParaRPr>
          </a:p>
        </p:txBody>
      </p:sp>
      <p:sp>
        <p:nvSpPr>
          <p:cNvPr id="6" name="Content Placeholder 5"/>
          <p:cNvSpPr>
            <a:spLocks noGrp="1"/>
          </p:cNvSpPr>
          <p:nvPr>
            <p:ph sz="half" idx="1"/>
          </p:nvPr>
        </p:nvSpPr>
        <p:spPr>
          <a:xfrm>
            <a:off x="1187624" y="2636912"/>
            <a:ext cx="3065258" cy="3460663"/>
          </a:xfrm>
        </p:spPr>
        <p:txBody>
          <a:bodyPr/>
          <a:lstStyle/>
          <a:p>
            <a:endParaRPr lang="en-US" dirty="0"/>
          </a:p>
        </p:txBody>
      </p:sp>
      <p:sp>
        <p:nvSpPr>
          <p:cNvPr id="7" name="Content Placeholder 6"/>
          <p:cNvSpPr>
            <a:spLocks noGrp="1"/>
          </p:cNvSpPr>
          <p:nvPr>
            <p:ph sz="half" idx="2"/>
          </p:nvPr>
        </p:nvSpPr>
        <p:spPr>
          <a:xfrm>
            <a:off x="4786314" y="1340768"/>
            <a:ext cx="4038600" cy="5231504"/>
          </a:xfrm>
        </p:spPr>
        <p:txBody>
          <a:bodyPr>
            <a:normAutofit/>
          </a:bodyPr>
          <a:lstStyle/>
          <a:p>
            <a:r>
              <a:rPr lang="fr-CA" sz="2000" dirty="0"/>
              <a:t>American Buffet breakfast (</a:t>
            </a:r>
            <a:r>
              <a:rPr lang="fr-CA" sz="2000" dirty="0" err="1"/>
              <a:t>included</a:t>
            </a:r>
            <a:r>
              <a:rPr lang="fr-CA" sz="2000" dirty="0"/>
              <a:t>) </a:t>
            </a:r>
            <a:r>
              <a:rPr lang="fr-CA" sz="2000" dirty="0" err="1"/>
              <a:t>served</a:t>
            </a:r>
            <a:r>
              <a:rPr lang="fr-CA" sz="2000" dirty="0"/>
              <a:t> at </a:t>
            </a:r>
            <a:r>
              <a:rPr lang="fr-CA" sz="2000" dirty="0" err="1"/>
              <a:t>hotel</a:t>
            </a:r>
            <a:endParaRPr lang="fr-CA" sz="2000" dirty="0"/>
          </a:p>
          <a:p>
            <a:r>
              <a:rPr lang="fr-CA" sz="2000" dirty="0" err="1"/>
              <a:t>Guided</a:t>
            </a:r>
            <a:r>
              <a:rPr lang="fr-CA" sz="2000" dirty="0"/>
              <a:t> </a:t>
            </a:r>
            <a:r>
              <a:rPr lang="fr-CA" sz="2000" dirty="0" err="1"/>
              <a:t>visit</a:t>
            </a:r>
            <a:r>
              <a:rPr lang="fr-CA" sz="2000" dirty="0"/>
              <a:t> of the </a:t>
            </a:r>
            <a:r>
              <a:rPr lang="fr-CA" sz="2000" dirty="0" err="1"/>
              <a:t>famous</a:t>
            </a:r>
            <a:r>
              <a:rPr lang="fr-CA" sz="2000" dirty="0"/>
              <a:t> </a:t>
            </a:r>
            <a:r>
              <a:rPr lang="fr-CA" sz="2000" dirty="0" err="1"/>
              <a:t>Ice</a:t>
            </a:r>
            <a:r>
              <a:rPr lang="fr-CA" sz="2000" dirty="0"/>
              <a:t> </a:t>
            </a:r>
            <a:r>
              <a:rPr lang="fr-CA" sz="2000" dirty="0" err="1"/>
              <a:t>Hotel</a:t>
            </a:r>
            <a:endParaRPr lang="fr-CA" sz="2000" dirty="0"/>
          </a:p>
          <a:p>
            <a:r>
              <a:rPr lang="fr-CA" sz="2000" dirty="0" err="1"/>
              <a:t>Ice</a:t>
            </a:r>
            <a:r>
              <a:rPr lang="fr-CA" sz="2000" dirty="0"/>
              <a:t> </a:t>
            </a:r>
            <a:r>
              <a:rPr lang="fr-CA" sz="2000" dirty="0" err="1"/>
              <a:t>chapel</a:t>
            </a:r>
            <a:r>
              <a:rPr lang="fr-CA" sz="2000" dirty="0"/>
              <a:t>, </a:t>
            </a:r>
            <a:r>
              <a:rPr lang="fr-CA" sz="2000" dirty="0" err="1"/>
              <a:t>exhibit</a:t>
            </a:r>
            <a:r>
              <a:rPr lang="fr-CA" sz="2000" dirty="0"/>
              <a:t> </a:t>
            </a:r>
            <a:r>
              <a:rPr lang="fr-CA" sz="2000" dirty="0" err="1"/>
              <a:t>rooms</a:t>
            </a:r>
            <a:r>
              <a:rPr lang="fr-CA" sz="2000" dirty="0"/>
              <a:t>, art </a:t>
            </a:r>
            <a:r>
              <a:rPr lang="fr-CA" sz="2000" dirty="0" err="1"/>
              <a:t>gallery</a:t>
            </a:r>
            <a:r>
              <a:rPr lang="fr-CA" sz="2000" dirty="0"/>
              <a:t> etc.</a:t>
            </a:r>
          </a:p>
          <a:p>
            <a:r>
              <a:rPr lang="fr-CA" sz="2000" dirty="0" err="1"/>
              <a:t>Rebuilt</a:t>
            </a:r>
            <a:r>
              <a:rPr lang="fr-CA" sz="2000" dirty="0"/>
              <a:t> </a:t>
            </a:r>
            <a:r>
              <a:rPr lang="fr-CA" sz="2000" dirty="0" err="1"/>
              <a:t>every</a:t>
            </a:r>
            <a:r>
              <a:rPr lang="fr-CA" sz="2000" dirty="0"/>
              <a:t> </a:t>
            </a:r>
            <a:r>
              <a:rPr lang="fr-CA" sz="2000" dirty="0" err="1"/>
              <a:t>winter</a:t>
            </a:r>
            <a:endParaRPr lang="fr-CA" sz="2000" dirty="0"/>
          </a:p>
          <a:p>
            <a:pPr>
              <a:buNone/>
            </a:pPr>
            <a:r>
              <a:rPr lang="fr-CA" sz="2000" dirty="0"/>
              <a:t>    </a:t>
            </a:r>
            <a:endParaRPr lang="en-US" sz="2000" dirty="0"/>
          </a:p>
        </p:txBody>
      </p:sp>
      <p:pic>
        <p:nvPicPr>
          <p:cNvPr id="3" name="Picture 2" descr="quebec city ice hotel.gif"/>
          <p:cNvPicPr>
            <a:picLocks noChangeAspect="1"/>
          </p:cNvPicPr>
          <p:nvPr/>
        </p:nvPicPr>
        <p:blipFill>
          <a:blip r:embed="rId2" cstate="print"/>
          <a:stretch>
            <a:fillRect/>
          </a:stretch>
        </p:blipFill>
        <p:spPr>
          <a:xfrm>
            <a:off x="214282" y="1566063"/>
            <a:ext cx="4038600" cy="24288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942" y="4000505"/>
            <a:ext cx="2952744" cy="24460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712" y="4000504"/>
            <a:ext cx="4050370" cy="24460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4000" dirty="0">
                <a:solidFill>
                  <a:srgbClr val="FF0000"/>
                </a:solidFill>
              </a:rPr>
              <a:t>Vieux Québec</a:t>
            </a:r>
            <a:br>
              <a:rPr lang="fr-CA" sz="2800" dirty="0">
                <a:solidFill>
                  <a:srgbClr val="FF0000"/>
                </a:solidFill>
              </a:rPr>
            </a:br>
            <a:r>
              <a:rPr lang="fr-CA" sz="2800" dirty="0">
                <a:solidFill>
                  <a:srgbClr val="FF0000"/>
                </a:solidFill>
              </a:rPr>
              <a:t> </a:t>
            </a:r>
            <a:r>
              <a:rPr lang="fr-CA" sz="2800" dirty="0" err="1">
                <a:solidFill>
                  <a:srgbClr val="FF0000"/>
                </a:solidFill>
              </a:rPr>
              <a:t>Guided</a:t>
            </a:r>
            <a:r>
              <a:rPr lang="fr-CA" sz="2800" dirty="0">
                <a:solidFill>
                  <a:srgbClr val="FF0000"/>
                </a:solidFill>
              </a:rPr>
              <a:t> </a:t>
            </a:r>
            <a:r>
              <a:rPr lang="fr-CA" sz="2800" dirty="0" err="1">
                <a:solidFill>
                  <a:srgbClr val="FF0000"/>
                </a:solidFill>
              </a:rPr>
              <a:t>Walking</a:t>
            </a:r>
            <a:r>
              <a:rPr lang="fr-CA" sz="2800" dirty="0">
                <a:solidFill>
                  <a:srgbClr val="FF0000"/>
                </a:solidFill>
              </a:rPr>
              <a:t> Tour</a:t>
            </a:r>
            <a:endParaRPr lang="en-US" sz="2800" dirty="0"/>
          </a:p>
        </p:txBody>
      </p:sp>
      <p:sp>
        <p:nvSpPr>
          <p:cNvPr id="3" name="Content Placeholder 2"/>
          <p:cNvSpPr>
            <a:spLocks noGrp="1"/>
          </p:cNvSpPr>
          <p:nvPr>
            <p:ph idx="1"/>
          </p:nvPr>
        </p:nvSpPr>
        <p:spPr>
          <a:xfrm>
            <a:off x="457200" y="1600200"/>
            <a:ext cx="8507288" cy="5257800"/>
          </a:xfrm>
        </p:spPr>
        <p:txBody>
          <a:bodyPr/>
          <a:lstStyle/>
          <a:p>
            <a:r>
              <a:rPr lang="fr-CA" sz="2400" dirty="0" err="1"/>
              <a:t>Guided</a:t>
            </a:r>
            <a:r>
              <a:rPr lang="fr-CA" sz="2400" dirty="0"/>
              <a:t> </a:t>
            </a:r>
            <a:r>
              <a:rPr lang="fr-CA" sz="2400" dirty="0" err="1"/>
              <a:t>Walking</a:t>
            </a:r>
            <a:r>
              <a:rPr lang="fr-CA" sz="2400" dirty="0"/>
              <a:t> Tour </a:t>
            </a:r>
            <a:r>
              <a:rPr lang="fr-CA" sz="2400" dirty="0" err="1"/>
              <a:t>with</a:t>
            </a:r>
            <a:r>
              <a:rPr lang="fr-CA" sz="2400" dirty="0"/>
              <a:t> local guides</a:t>
            </a:r>
          </a:p>
          <a:p>
            <a:r>
              <a:rPr lang="fr-CA" sz="2400" dirty="0"/>
              <a:t>Château Frontenac</a:t>
            </a:r>
          </a:p>
          <a:p>
            <a:r>
              <a:rPr lang="fr-CA" sz="2400" dirty="0"/>
              <a:t>Rue du Trésor</a:t>
            </a:r>
          </a:p>
          <a:p>
            <a:r>
              <a:rPr lang="fr-CA" sz="2400" dirty="0"/>
              <a:t>Rue St Jean</a:t>
            </a:r>
          </a:p>
          <a:p>
            <a:r>
              <a:rPr lang="fr-CA" sz="2400" dirty="0"/>
              <a:t>Terrasse </a:t>
            </a:r>
            <a:r>
              <a:rPr lang="fr-CA" sz="2400" dirty="0" err="1"/>
              <a:t>Dufferin</a:t>
            </a:r>
            <a:endParaRPr lang="fr-CA" sz="2400" dirty="0"/>
          </a:p>
          <a:p>
            <a:r>
              <a:rPr lang="fr-CA" sz="2400" dirty="0"/>
              <a:t>Place Royale , le Petit Champlain</a:t>
            </a:r>
            <a:endParaRPr lang="en-US" sz="2400" dirty="0"/>
          </a:p>
        </p:txBody>
      </p:sp>
      <p:pic>
        <p:nvPicPr>
          <p:cNvPr id="9" name="Picture 2" descr="Image result for pics vieux quebec hiver">
            <a:extLst>
              <a:ext uri="{FF2B5EF4-FFF2-40B4-BE49-F238E27FC236}">
                <a16:creationId xmlns:a16="http://schemas.microsoft.com/office/drawing/2014/main" id="{24D99E8F-49E7-4820-BC16-29C4C724FB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012234"/>
            <a:ext cx="3063259" cy="20365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8C01DE3-0A8C-42DC-9F34-F3C345D7D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66" y="4518991"/>
            <a:ext cx="2459773" cy="1736036"/>
          </a:xfrm>
          <a:prstGeom prst="rect">
            <a:avLst/>
          </a:prstGeom>
        </p:spPr>
      </p:pic>
      <p:pic>
        <p:nvPicPr>
          <p:cNvPr id="11" name="Picture 10">
            <a:extLst>
              <a:ext uri="{FF2B5EF4-FFF2-40B4-BE49-F238E27FC236}">
                <a16:creationId xmlns:a16="http://schemas.microsoft.com/office/drawing/2014/main" id="{85DE5E2F-C078-4F5E-A87A-0893F8063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236" y="4495637"/>
            <a:ext cx="2088232" cy="1742956"/>
          </a:xfrm>
          <a:prstGeom prst="rect">
            <a:avLst/>
          </a:prstGeom>
        </p:spPr>
      </p:pic>
      <p:pic>
        <p:nvPicPr>
          <p:cNvPr id="12" name="Picture 11" descr="RueDuTrésorHiver.jpg">
            <a:extLst>
              <a:ext uri="{FF2B5EF4-FFF2-40B4-BE49-F238E27FC236}">
                <a16:creationId xmlns:a16="http://schemas.microsoft.com/office/drawing/2014/main" id="{BF35D444-400E-41D0-8F4A-D3198C407E56}"/>
              </a:ext>
            </a:extLst>
          </p:cNvPr>
          <p:cNvPicPr>
            <a:picLocks noChangeAspect="1"/>
          </p:cNvPicPr>
          <p:nvPr/>
        </p:nvPicPr>
        <p:blipFill>
          <a:blip r:embed="rId5" cstate="print"/>
          <a:stretch>
            <a:fillRect/>
          </a:stretch>
        </p:blipFill>
        <p:spPr>
          <a:xfrm>
            <a:off x="6086866" y="4514103"/>
            <a:ext cx="2385067" cy="1736035"/>
          </a:xfrm>
          <a:prstGeom prst="rect">
            <a:avLst/>
          </a:prstGeom>
        </p:spPr>
      </p:pic>
    </p:spTree>
    <p:extLst>
      <p:ext uri="{BB962C8B-B14F-4D97-AF65-F5344CB8AC3E}">
        <p14:creationId xmlns:p14="http://schemas.microsoft.com/office/powerpoint/2010/main" val="300916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solidFill>
                  <a:srgbClr val="FF0000"/>
                </a:solidFill>
              </a:rPr>
              <a:t>Lunch in </a:t>
            </a:r>
            <a:r>
              <a:rPr lang="fr-CA" dirty="0" err="1">
                <a:solidFill>
                  <a:srgbClr val="FF0000"/>
                </a:solidFill>
              </a:rPr>
              <a:t>Old</a:t>
            </a:r>
            <a:r>
              <a:rPr lang="fr-CA" dirty="0">
                <a:solidFill>
                  <a:srgbClr val="FF0000"/>
                </a:solidFill>
              </a:rPr>
              <a:t> Québec</a:t>
            </a:r>
            <a:br>
              <a:rPr lang="fr-CA" dirty="0"/>
            </a:br>
            <a:r>
              <a:rPr lang="fr-CA" sz="2200" dirty="0"/>
              <a:t>( </a:t>
            </a:r>
            <a:r>
              <a:rPr lang="fr-CA" sz="2200" dirty="0" err="1"/>
              <a:t>at</a:t>
            </a:r>
            <a:r>
              <a:rPr lang="fr-CA" sz="2200" dirty="0"/>
              <a:t> </a:t>
            </a:r>
            <a:r>
              <a:rPr lang="fr-CA" sz="2200" dirty="0" err="1"/>
              <a:t>student’s</a:t>
            </a:r>
            <a:r>
              <a:rPr lang="fr-CA" sz="2200" dirty="0"/>
              <a:t> </a:t>
            </a:r>
            <a:r>
              <a:rPr lang="fr-CA" sz="2200" dirty="0" err="1"/>
              <a:t>expense</a:t>
            </a:r>
            <a:r>
              <a:rPr lang="fr-CA" sz="2200" dirty="0"/>
              <a:t>)</a:t>
            </a:r>
            <a:br>
              <a:rPr lang="fr-CA" sz="2200" dirty="0"/>
            </a:br>
            <a:endParaRPr lang="en-US" sz="2200" dirty="0"/>
          </a:p>
        </p:txBody>
      </p:sp>
      <p:pic>
        <p:nvPicPr>
          <p:cNvPr id="5" name="Content Placeholder 4" descr="quebec carnaval2.jpg"/>
          <p:cNvPicPr>
            <a:picLocks noGrp="1" noChangeAspect="1"/>
          </p:cNvPicPr>
          <p:nvPr>
            <p:ph sz="half" idx="4294967295"/>
          </p:nvPr>
        </p:nvPicPr>
        <p:blipFill>
          <a:blip r:embed="rId2" cstate="print"/>
          <a:stretch>
            <a:fillRect/>
          </a:stretch>
        </p:blipFill>
        <p:spPr>
          <a:xfrm>
            <a:off x="776630" y="1573180"/>
            <a:ext cx="2144713" cy="2565400"/>
          </a:xfrm>
        </p:spPr>
      </p:pic>
      <p:sp>
        <p:nvSpPr>
          <p:cNvPr id="7" name="Text Placeholder 6"/>
          <p:cNvSpPr>
            <a:spLocks noGrp="1"/>
          </p:cNvSpPr>
          <p:nvPr>
            <p:ph type="body" idx="4294967295"/>
          </p:nvPr>
        </p:nvSpPr>
        <p:spPr>
          <a:xfrm>
            <a:off x="0" y="1600200"/>
            <a:ext cx="8229600" cy="4525963"/>
          </a:xfrm>
        </p:spPr>
        <p:txBody>
          <a:bodyPr/>
          <a:lstStyle/>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r>
              <a:rPr lang="fr-CA" dirty="0"/>
              <a:t> </a:t>
            </a:r>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endParaRPr lang="fr-CA" dirty="0"/>
          </a:p>
          <a:p>
            <a:pPr marL="342900" marR="0" indent="-342900" algn="l" defTabSz="914400" rtl="0" eaLnBrk="1" fontAlgn="base" latinLnBrk="0" hangingPunct="1">
              <a:lnSpc>
                <a:spcPct val="100000"/>
              </a:lnSpc>
              <a:spcBef>
                <a:spcPct val="20000"/>
              </a:spcBef>
              <a:spcAft>
                <a:spcPct val="0"/>
              </a:spcAft>
              <a:buClr>
                <a:schemeClr val="hlink"/>
              </a:buClr>
              <a:buSzPct val="80000"/>
              <a:buNone/>
              <a:tabLst/>
              <a:defRPr/>
            </a:pPr>
            <a:r>
              <a:rPr lang="fr-CA" sz="1800" dirty="0"/>
              <a:t>-	 </a:t>
            </a:r>
          </a:p>
        </p:txBody>
      </p:sp>
      <p:pic>
        <p:nvPicPr>
          <p:cNvPr id="8" name="Picture 7" descr="quebec city15.jpg">
            <a:extLst>
              <a:ext uri="{FF2B5EF4-FFF2-40B4-BE49-F238E27FC236}">
                <a16:creationId xmlns:a16="http://schemas.microsoft.com/office/drawing/2014/main" id="{2F34CA88-8775-4EA3-9413-B4038CAD1EE4}"/>
              </a:ext>
            </a:extLst>
          </p:cNvPr>
          <p:cNvPicPr>
            <a:picLocks noChangeAspect="1"/>
          </p:cNvPicPr>
          <p:nvPr/>
        </p:nvPicPr>
        <p:blipFill>
          <a:blip r:embed="rId3" cstate="print"/>
          <a:stretch>
            <a:fillRect/>
          </a:stretch>
        </p:blipFill>
        <p:spPr>
          <a:xfrm>
            <a:off x="3432996" y="1783348"/>
            <a:ext cx="2619538" cy="1833980"/>
          </a:xfrm>
          <a:prstGeom prst="rect">
            <a:avLst/>
          </a:prstGeom>
        </p:spPr>
      </p:pic>
      <p:pic>
        <p:nvPicPr>
          <p:cNvPr id="4098" name="Picture 2" descr="Image result for pics restos vieux quebec">
            <a:extLst>
              <a:ext uri="{FF2B5EF4-FFF2-40B4-BE49-F238E27FC236}">
                <a16:creationId xmlns:a16="http://schemas.microsoft.com/office/drawing/2014/main" id="{EB4056E4-53FA-4A89-B0AC-AA5EB890A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006" y="4402574"/>
            <a:ext cx="2276011" cy="21807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u petit coin breton pics">
            <a:extLst>
              <a:ext uri="{FF2B5EF4-FFF2-40B4-BE49-F238E27FC236}">
                <a16:creationId xmlns:a16="http://schemas.microsoft.com/office/drawing/2014/main" id="{D73912E8-58C9-4707-B55E-EC8B11884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657" y="4311538"/>
            <a:ext cx="2276011"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u petit coin breton pics">
            <a:extLst>
              <a:ext uri="{FF2B5EF4-FFF2-40B4-BE49-F238E27FC236}">
                <a16:creationId xmlns:a16="http://schemas.microsoft.com/office/drawing/2014/main" id="{18EEBD3F-A828-44F6-858C-51A7A618F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673" y="445075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le cochon dingue pics">
            <a:extLst>
              <a:ext uri="{FF2B5EF4-FFF2-40B4-BE49-F238E27FC236}">
                <a16:creationId xmlns:a16="http://schemas.microsoft.com/office/drawing/2014/main" id="{81E1CF87-039B-41D0-803E-2EDC6AAA59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4187" y="1573180"/>
            <a:ext cx="2276011" cy="2483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solidFill>
                  <a:srgbClr val="FF0000"/>
                </a:solidFill>
              </a:rPr>
              <a:t>Soldier of Martello Tower Workshop </a:t>
            </a:r>
          </a:p>
        </p:txBody>
      </p:sp>
      <p:sp>
        <p:nvSpPr>
          <p:cNvPr id="3" name="Content Placeholder 2"/>
          <p:cNvSpPr>
            <a:spLocks noGrp="1"/>
          </p:cNvSpPr>
          <p:nvPr>
            <p:ph idx="1"/>
          </p:nvPr>
        </p:nvSpPr>
        <p:spPr>
          <a:xfrm>
            <a:off x="467544" y="1268760"/>
            <a:ext cx="8229600" cy="5589240"/>
          </a:xfrm>
        </p:spPr>
        <p:txBody>
          <a:bodyPr/>
          <a:lstStyle/>
          <a:p>
            <a:pPr marL="0" indent="0">
              <a:buNone/>
            </a:pPr>
            <a:r>
              <a:rPr lang="en-CA" sz="2400" dirty="0">
                <a:effectLst/>
              </a:rPr>
              <a:t>Workshop about the Siege of Québec in 1759:</a:t>
            </a:r>
          </a:p>
          <a:p>
            <a:r>
              <a:rPr lang="en-CA" sz="2400" dirty="0">
                <a:effectLst/>
              </a:rPr>
              <a:t>Interactive historical activity, competitions, games, surgical demonstration of the period, historical quiz </a:t>
            </a:r>
          </a:p>
          <a:p>
            <a:r>
              <a:rPr lang="en-CA" sz="2400" dirty="0">
                <a:effectLst/>
              </a:rPr>
              <a:t>Accessories : rifles, artefacts, uniforms, multimedia</a:t>
            </a:r>
            <a:endParaRPr lang="en-CA"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751600"/>
            <a:ext cx="2109077" cy="20301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25144"/>
            <a:ext cx="2376264" cy="17178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418204"/>
            <a:ext cx="1800200" cy="10854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2851" y="4005064"/>
            <a:ext cx="1890266" cy="2030133"/>
          </a:xfrm>
          <a:prstGeom prst="rect">
            <a:avLst/>
          </a:prstGeom>
        </p:spPr>
      </p:pic>
    </p:spTree>
    <p:extLst>
      <p:ext uri="{BB962C8B-B14F-4D97-AF65-F5344CB8AC3E}">
        <p14:creationId xmlns:p14="http://schemas.microsoft.com/office/powerpoint/2010/main" val="367771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9951-084C-48FF-B0DD-A8AE77828992}"/>
              </a:ext>
            </a:extLst>
          </p:cNvPr>
          <p:cNvSpPr>
            <a:spLocks noGrp="1"/>
          </p:cNvSpPr>
          <p:nvPr>
            <p:ph type="title"/>
          </p:nvPr>
        </p:nvSpPr>
        <p:spPr/>
        <p:txBody>
          <a:bodyPr/>
          <a:lstStyle/>
          <a:p>
            <a:r>
              <a:rPr lang="en-CA" dirty="0">
                <a:solidFill>
                  <a:srgbClr val="FF0000"/>
                </a:solidFill>
              </a:rPr>
              <a:t>Plains of Abraham</a:t>
            </a:r>
          </a:p>
        </p:txBody>
      </p:sp>
      <p:pic>
        <p:nvPicPr>
          <p:cNvPr id="4" name="Picture 3">
            <a:extLst>
              <a:ext uri="{FF2B5EF4-FFF2-40B4-BE49-F238E27FC236}">
                <a16:creationId xmlns:a16="http://schemas.microsoft.com/office/drawing/2014/main" id="{B2666974-A574-4B66-8410-F2A977758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722" y="2967228"/>
            <a:ext cx="2162556" cy="923544"/>
          </a:xfrm>
          <a:prstGeom prst="rect">
            <a:avLst/>
          </a:prstGeom>
        </p:spPr>
      </p:pic>
      <p:pic>
        <p:nvPicPr>
          <p:cNvPr id="6" name="Picture 5">
            <a:extLst>
              <a:ext uri="{FF2B5EF4-FFF2-40B4-BE49-F238E27FC236}">
                <a16:creationId xmlns:a16="http://schemas.microsoft.com/office/drawing/2014/main" id="{2F831F12-662C-4FD4-A54E-BB200328C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561" y="1302005"/>
            <a:ext cx="6238875" cy="2676525"/>
          </a:xfrm>
          <a:prstGeom prst="rect">
            <a:avLst/>
          </a:prstGeom>
        </p:spPr>
      </p:pic>
      <p:pic>
        <p:nvPicPr>
          <p:cNvPr id="10" name="Picture 9">
            <a:extLst>
              <a:ext uri="{FF2B5EF4-FFF2-40B4-BE49-F238E27FC236}">
                <a16:creationId xmlns:a16="http://schemas.microsoft.com/office/drawing/2014/main" id="{60412F3D-3F17-497D-8D38-F1DB69A16F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4576" y="4118573"/>
            <a:ext cx="3602360" cy="2643578"/>
          </a:xfrm>
          <a:prstGeom prst="rect">
            <a:avLst/>
          </a:prstGeom>
        </p:spPr>
      </p:pic>
      <p:pic>
        <p:nvPicPr>
          <p:cNvPr id="12" name="Picture 11">
            <a:extLst>
              <a:ext uri="{FF2B5EF4-FFF2-40B4-BE49-F238E27FC236}">
                <a16:creationId xmlns:a16="http://schemas.microsoft.com/office/drawing/2014/main" id="{DE4D06AE-F556-4062-A7B9-A7C8B78EE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118573"/>
            <a:ext cx="3888430" cy="2464789"/>
          </a:xfrm>
          <a:prstGeom prst="rect">
            <a:avLst/>
          </a:prstGeom>
        </p:spPr>
      </p:pic>
    </p:spTree>
    <p:extLst>
      <p:ext uri="{BB962C8B-B14F-4D97-AF65-F5344CB8AC3E}">
        <p14:creationId xmlns:p14="http://schemas.microsoft.com/office/powerpoint/2010/main" val="286809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846931"/>
          </a:xfrm>
          <a:noFill/>
        </p:spPr>
        <p:txBody>
          <a:bodyPr/>
          <a:lstStyle/>
          <a:p>
            <a:r>
              <a:rPr lang="en-US" dirty="0">
                <a:solidFill>
                  <a:srgbClr val="FF0000"/>
                </a:solidFill>
                <a:effectLst/>
              </a:rPr>
              <a:t>Café </a:t>
            </a:r>
            <a:r>
              <a:rPr lang="en-US" dirty="0" err="1">
                <a:solidFill>
                  <a:srgbClr val="FF0000"/>
                </a:solidFill>
                <a:effectLst/>
              </a:rPr>
              <a:t>Buade</a:t>
            </a:r>
            <a:endParaRPr lang="en-US" dirty="0">
              <a:solidFill>
                <a:srgbClr val="FF0000"/>
              </a:solidFill>
              <a:effectLst/>
            </a:endParaRPr>
          </a:p>
        </p:txBody>
      </p:sp>
      <p:sp>
        <p:nvSpPr>
          <p:cNvPr id="9219" name="Rectangle 3"/>
          <p:cNvSpPr>
            <a:spLocks noGrp="1" noChangeArrowheads="1"/>
          </p:cNvSpPr>
          <p:nvPr>
            <p:ph idx="1"/>
          </p:nvPr>
        </p:nvSpPr>
        <p:spPr>
          <a:xfrm>
            <a:off x="457200" y="1196752"/>
            <a:ext cx="8229600" cy="5661248"/>
          </a:xfrm>
          <a:noFill/>
        </p:spPr>
        <p:txBody>
          <a:bodyPr/>
          <a:lstStyle/>
          <a:p>
            <a:r>
              <a:rPr lang="fr-CA" sz="2400" dirty="0" err="1">
                <a:effectLst/>
              </a:rPr>
              <a:t>Supper</a:t>
            </a:r>
            <a:r>
              <a:rPr lang="fr-CA" sz="2400" dirty="0">
                <a:effectLst/>
              </a:rPr>
              <a:t> (</a:t>
            </a:r>
            <a:r>
              <a:rPr lang="fr-CA" sz="2400" dirty="0" err="1">
                <a:effectLst/>
              </a:rPr>
              <a:t>included</a:t>
            </a:r>
            <a:r>
              <a:rPr lang="fr-CA" sz="2400" dirty="0">
                <a:effectLst/>
              </a:rPr>
              <a:t>) at </a:t>
            </a:r>
            <a:r>
              <a:rPr lang="fr-CA" sz="2400" b="1" dirty="0">
                <a:solidFill>
                  <a:srgbClr val="FF0000"/>
                </a:solidFill>
                <a:effectLst/>
              </a:rPr>
              <a:t>Café </a:t>
            </a:r>
            <a:r>
              <a:rPr lang="fr-CA" sz="2400" b="1" dirty="0" err="1">
                <a:solidFill>
                  <a:srgbClr val="FF0000"/>
                </a:solidFill>
                <a:effectLst/>
              </a:rPr>
              <a:t>Buade</a:t>
            </a:r>
            <a:endParaRPr lang="fr-CA" sz="2400" b="1" dirty="0">
              <a:solidFill>
                <a:srgbClr val="FF0000"/>
              </a:solidFill>
              <a:effectLst/>
            </a:endParaRPr>
          </a:p>
          <a:p>
            <a:r>
              <a:rPr lang="fr-CA" sz="2400" dirty="0" err="1">
                <a:effectLst/>
              </a:rPr>
              <a:t>Situated</a:t>
            </a:r>
            <a:r>
              <a:rPr lang="fr-CA" sz="2400" dirty="0">
                <a:effectLst/>
              </a:rPr>
              <a:t>  close to the Château Frontenac</a:t>
            </a:r>
            <a:endParaRPr lang="en-US" sz="2400" dirty="0">
              <a:effectLst/>
            </a:endParaRPr>
          </a:p>
          <a:p>
            <a:r>
              <a:rPr lang="fr-CA" sz="2400" dirty="0">
                <a:effectLst/>
              </a:rPr>
              <a:t>Original </a:t>
            </a:r>
            <a:r>
              <a:rPr lang="fr-CA" sz="2400" b="1" dirty="0">
                <a:effectLst/>
              </a:rPr>
              <a:t>stone </a:t>
            </a:r>
            <a:r>
              <a:rPr lang="fr-CA" sz="2400" b="1" dirty="0" err="1">
                <a:effectLst/>
              </a:rPr>
              <a:t>walls</a:t>
            </a:r>
            <a:endParaRPr lang="en-US" sz="2400" b="1" dirty="0">
              <a:effectLst/>
            </a:endParaRPr>
          </a:p>
          <a:p>
            <a:r>
              <a:rPr lang="en-US" sz="2400" dirty="0">
                <a:effectLst/>
              </a:rPr>
              <a:t>Named after the </a:t>
            </a:r>
            <a:r>
              <a:rPr lang="en-US" sz="2400" b="1" dirty="0">
                <a:effectLst/>
              </a:rPr>
              <a:t>Governor </a:t>
            </a:r>
            <a:r>
              <a:rPr lang="en-US" sz="2400" b="1" dirty="0" err="1">
                <a:effectLst/>
              </a:rPr>
              <a:t>Général</a:t>
            </a:r>
            <a:r>
              <a:rPr lang="en-US" sz="2400" b="1" dirty="0">
                <a:effectLst/>
              </a:rPr>
              <a:t> Louis de </a:t>
            </a:r>
            <a:r>
              <a:rPr lang="en-US" sz="2400" b="1" dirty="0" err="1">
                <a:effectLst/>
              </a:rPr>
              <a:t>Buade</a:t>
            </a:r>
            <a:r>
              <a:rPr lang="en-US" sz="2400" b="1" dirty="0">
                <a:effectLst/>
              </a:rPr>
              <a:t>- 17</a:t>
            </a:r>
            <a:r>
              <a:rPr lang="en-US" sz="2400" b="1" baseline="30000" dirty="0">
                <a:effectLst/>
              </a:rPr>
              <a:t>th</a:t>
            </a:r>
            <a:r>
              <a:rPr lang="en-US" sz="2400" b="1" dirty="0">
                <a:effectLst/>
              </a:rPr>
              <a:t> century</a:t>
            </a:r>
          </a:p>
          <a:p>
            <a:endParaRPr lang="en-US" sz="2400" dirty="0">
              <a:effectLst/>
            </a:endParaRPr>
          </a:p>
          <a:p>
            <a:endParaRPr lang="en-US" sz="2400" b="1" dirty="0">
              <a:solidFill>
                <a:schemeClr val="accent1">
                  <a:lumMod val="60000"/>
                  <a:lumOff val="40000"/>
                </a:schemeClr>
              </a:solidFill>
              <a:effectLst/>
            </a:endParaRPr>
          </a:p>
          <a:p>
            <a:endParaRPr lang="en-US" dirty="0">
              <a:effectLst/>
            </a:endParaRPr>
          </a:p>
          <a:p>
            <a:pPr>
              <a:buFont typeface="Wingdings" pitchFamily="2" charset="2"/>
              <a:buNone/>
            </a:pPr>
            <a:r>
              <a:rPr lang="en-US" dirty="0">
                <a:effectLst/>
              </a:rPr>
              <a:t>   </a:t>
            </a:r>
          </a:p>
        </p:txBody>
      </p:sp>
      <p:pic>
        <p:nvPicPr>
          <p:cNvPr id="9220" name="Picture 4" descr="QC_CafeBuade"/>
          <p:cNvPicPr>
            <a:picLocks noChangeAspect="1" noChangeArrowheads="1"/>
          </p:cNvPicPr>
          <p:nvPr/>
        </p:nvPicPr>
        <p:blipFill>
          <a:blip r:embed="rId2" cstate="print"/>
          <a:stretch>
            <a:fillRect/>
          </a:stretch>
        </p:blipFill>
        <p:spPr bwMode="auto">
          <a:xfrm>
            <a:off x="3419871" y="4435140"/>
            <a:ext cx="2298953" cy="222250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42" y="3550761"/>
            <a:ext cx="2475172" cy="17687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118" y="3550760"/>
            <a:ext cx="2361204" cy="1768757"/>
          </a:xfrm>
          <a:prstGeom prst="rect">
            <a:avLst/>
          </a:prstGeom>
        </p:spPr>
      </p:pic>
    </p:spTree>
    <p:extLst>
      <p:ext uri="{BB962C8B-B14F-4D97-AF65-F5344CB8AC3E}">
        <p14:creationId xmlns:p14="http://schemas.microsoft.com/office/powerpoint/2010/main" val="54869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CA" b="1" dirty="0">
                <a:solidFill>
                  <a:srgbClr val="FF0000"/>
                </a:solidFill>
              </a:rPr>
              <a:t>Perspectives</a:t>
            </a:r>
            <a:r>
              <a:rPr lang="en-CA" b="1" i="1" dirty="0">
                <a:solidFill>
                  <a:srgbClr val="FF0000"/>
                </a:solidFill>
              </a:rPr>
              <a:t>, </a:t>
            </a:r>
            <a:r>
              <a:rPr lang="en-CA" sz="3200" b="1" i="1" dirty="0">
                <a:solidFill>
                  <a:srgbClr val="FF0000"/>
                </a:solidFill>
              </a:rPr>
              <a:t>the only one </a:t>
            </a:r>
            <a:br>
              <a:rPr lang="en-CA" sz="3200" b="1" i="1" dirty="0">
                <a:solidFill>
                  <a:srgbClr val="FF0000"/>
                </a:solidFill>
              </a:rPr>
            </a:br>
            <a:r>
              <a:rPr lang="en-CA" sz="3200" b="1" i="1" dirty="0">
                <a:solidFill>
                  <a:srgbClr val="FF0000"/>
                </a:solidFill>
              </a:rPr>
              <a:t>of its kind</a:t>
            </a:r>
          </a:p>
        </p:txBody>
      </p:sp>
      <p:sp>
        <p:nvSpPr>
          <p:cNvPr id="6" name="Text Placeholder 5"/>
          <p:cNvSpPr>
            <a:spLocks noGrp="1"/>
          </p:cNvSpPr>
          <p:nvPr>
            <p:ph idx="1"/>
          </p:nvPr>
        </p:nvSpPr>
        <p:spPr>
          <a:xfrm>
            <a:off x="250825" y="1700213"/>
            <a:ext cx="8642350" cy="5157787"/>
          </a:xfrm>
        </p:spPr>
        <p:txBody>
          <a:bodyPr/>
          <a:lstStyle/>
          <a:p>
            <a:pPr>
              <a:defRPr/>
            </a:pPr>
            <a:r>
              <a:rPr lang="en-CA" sz="2400" dirty="0"/>
              <a:t>A family-owned business, </a:t>
            </a:r>
            <a:r>
              <a:rPr lang="en-CA" sz="2400" b="1" i="1" dirty="0">
                <a:solidFill>
                  <a:srgbClr val="FF0000"/>
                </a:solidFill>
              </a:rPr>
              <a:t>100% Canadian</a:t>
            </a:r>
          </a:p>
          <a:p>
            <a:pPr>
              <a:defRPr/>
            </a:pPr>
            <a:r>
              <a:rPr lang="en-CA" sz="2400" dirty="0"/>
              <a:t>Quality service in student travel for</a:t>
            </a:r>
            <a:r>
              <a:rPr lang="en-CA" sz="2400" dirty="0">
                <a:solidFill>
                  <a:schemeClr val="accent1">
                    <a:lumMod val="60000"/>
                    <a:lumOff val="40000"/>
                  </a:schemeClr>
                </a:solidFill>
              </a:rPr>
              <a:t> </a:t>
            </a:r>
            <a:r>
              <a:rPr lang="en-CA" sz="2400" b="1" i="1" dirty="0">
                <a:solidFill>
                  <a:srgbClr val="FF0000"/>
                </a:solidFill>
              </a:rPr>
              <a:t>since 1988</a:t>
            </a:r>
          </a:p>
          <a:p>
            <a:pPr>
              <a:defRPr/>
            </a:pPr>
            <a:r>
              <a:rPr lang="en-CA" sz="2400" i="1" dirty="0"/>
              <a:t>Winner of two educational travel awards</a:t>
            </a:r>
            <a:endParaRPr lang="en-CA" sz="2400" dirty="0"/>
          </a:p>
          <a:p>
            <a:pPr>
              <a:defRPr/>
            </a:pPr>
            <a:r>
              <a:rPr lang="en-CA" sz="2400" dirty="0"/>
              <a:t>E</a:t>
            </a:r>
            <a:r>
              <a:rPr lang="en-CA" sz="2400" i="1" dirty="0"/>
              <a:t>xperienced Ontario educators</a:t>
            </a:r>
            <a:r>
              <a:rPr lang="en-CA" sz="2400" i="1" dirty="0">
                <a:solidFill>
                  <a:schemeClr val="accent1">
                    <a:lumMod val="60000"/>
                    <a:lumOff val="40000"/>
                  </a:schemeClr>
                </a:solidFill>
              </a:rPr>
              <a:t> </a:t>
            </a:r>
            <a:r>
              <a:rPr lang="en-CA" sz="2400" dirty="0"/>
              <a:t>, familiar with the expectations and requirements of the Ontario curriculum </a:t>
            </a:r>
            <a:endParaRPr lang="en-CA" sz="2400" i="1" dirty="0">
              <a:solidFill>
                <a:schemeClr val="accent1">
                  <a:lumMod val="60000"/>
                  <a:lumOff val="40000"/>
                </a:schemeClr>
              </a:solidFill>
            </a:endParaRPr>
          </a:p>
          <a:p>
            <a:pPr>
              <a:defRPr/>
            </a:pPr>
            <a:r>
              <a:rPr lang="en-CA" sz="2400" dirty="0"/>
              <a:t>Provides affordable and </a:t>
            </a:r>
            <a:r>
              <a:rPr lang="en-CA" sz="2400" b="1" i="1" dirty="0">
                <a:solidFill>
                  <a:srgbClr val="FF0000"/>
                </a:solidFill>
              </a:rPr>
              <a:t>memorable educational experiences</a:t>
            </a:r>
            <a:r>
              <a:rPr lang="en-CA" sz="2400" dirty="0"/>
              <a:t>, in English and in French</a:t>
            </a:r>
            <a:endParaRPr lang="en-CA" sz="2400" i="1" dirty="0">
              <a:solidFill>
                <a:schemeClr val="accent1">
                  <a:lumMod val="60000"/>
                  <a:lumOff val="40000"/>
                </a:schemeClr>
              </a:solidFill>
            </a:endParaRPr>
          </a:p>
          <a:p>
            <a:pPr>
              <a:defRPr/>
            </a:pPr>
            <a:endParaRPr lang="en-US" sz="2000" dirty="0">
              <a:solidFill>
                <a:srgbClr val="FF0000"/>
              </a:solidFill>
              <a:hlinkClick r:id="rId2"/>
            </a:endParaRPr>
          </a:p>
          <a:p>
            <a:pPr>
              <a:defRPr/>
            </a:pPr>
            <a:endParaRPr lang="en-US" sz="2000" dirty="0">
              <a:solidFill>
                <a:srgbClr val="FF0000"/>
              </a:solidFill>
              <a:hlinkClick r:id="rId2"/>
            </a:endParaRPr>
          </a:p>
          <a:p>
            <a:pPr>
              <a:defRPr/>
            </a:pPr>
            <a:endParaRPr lang="en-US" sz="1800" b="1" dirty="0">
              <a:solidFill>
                <a:srgbClr val="FF0000"/>
              </a:solidFill>
              <a:hlinkClick r:id="rId2"/>
            </a:endParaRPr>
          </a:p>
          <a:p>
            <a:pPr>
              <a:defRPr/>
            </a:pPr>
            <a:r>
              <a:rPr lang="en-US" sz="1800" b="1" dirty="0">
                <a:solidFill>
                  <a:srgbClr val="FF0000"/>
                </a:solidFill>
                <a:hlinkClick r:id="rId2"/>
              </a:rPr>
              <a:t>www.perspectives-edu.com</a:t>
            </a:r>
            <a:endParaRPr lang="en-US" sz="1800" b="1" dirty="0">
              <a:solidFill>
                <a:srgbClr val="FF0000"/>
              </a:solidFill>
            </a:endParaRPr>
          </a:p>
          <a:p>
            <a:pPr>
              <a:defRPr/>
            </a:pPr>
            <a:endParaRPr lang="en-CA" sz="2800" i="1" dirty="0">
              <a:solidFill>
                <a:schemeClr val="accent1">
                  <a:lumMod val="60000"/>
                  <a:lumOff val="40000"/>
                </a:schemeClr>
              </a:solidFill>
            </a:endParaRPr>
          </a:p>
        </p:txBody>
      </p:sp>
      <p:pic>
        <p:nvPicPr>
          <p:cNvPr id="410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967288"/>
            <a:ext cx="235838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ic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871527"/>
            <a:ext cx="17859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82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F920-405D-45BE-8FD3-EFFF5B54A614}"/>
              </a:ext>
            </a:extLst>
          </p:cNvPr>
          <p:cNvSpPr>
            <a:spLocks noGrp="1"/>
          </p:cNvSpPr>
          <p:nvPr>
            <p:ph type="title"/>
          </p:nvPr>
        </p:nvSpPr>
        <p:spPr/>
        <p:txBody>
          <a:bodyPr/>
          <a:lstStyle/>
          <a:p>
            <a:r>
              <a:rPr lang="en-CA" dirty="0">
                <a:solidFill>
                  <a:srgbClr val="FF0000"/>
                </a:solidFill>
              </a:rPr>
              <a:t>Café </a:t>
            </a:r>
            <a:r>
              <a:rPr lang="en-CA" dirty="0" err="1">
                <a:solidFill>
                  <a:srgbClr val="FF0000"/>
                </a:solidFill>
              </a:rPr>
              <a:t>Buade</a:t>
            </a:r>
            <a:r>
              <a:rPr lang="en-CA" dirty="0">
                <a:solidFill>
                  <a:srgbClr val="FF0000"/>
                </a:solidFill>
              </a:rPr>
              <a:t> Menu</a:t>
            </a:r>
          </a:p>
        </p:txBody>
      </p:sp>
      <p:sp>
        <p:nvSpPr>
          <p:cNvPr id="3" name="Rectangle 2">
            <a:extLst>
              <a:ext uri="{FF2B5EF4-FFF2-40B4-BE49-F238E27FC236}">
                <a16:creationId xmlns:a16="http://schemas.microsoft.com/office/drawing/2014/main" id="{5957C5A7-5C8C-46B4-8C11-4ECBF2BE9F8E}"/>
              </a:ext>
            </a:extLst>
          </p:cNvPr>
          <p:cNvSpPr/>
          <p:nvPr/>
        </p:nvSpPr>
        <p:spPr>
          <a:xfrm>
            <a:off x="1187624" y="1582341"/>
            <a:ext cx="5670376" cy="3785652"/>
          </a:xfrm>
          <a:prstGeom prst="rect">
            <a:avLst/>
          </a:prstGeom>
        </p:spPr>
        <p:txBody>
          <a:bodyPr wrap="square">
            <a:spAutoFit/>
          </a:bodyPr>
          <a:lstStyle/>
          <a:p>
            <a:r>
              <a:rPr lang="en-CA" sz="2000" dirty="0">
                <a:latin typeface="+mn-lt"/>
              </a:rPr>
              <a:t>Soup of the day </a:t>
            </a:r>
          </a:p>
          <a:p>
            <a:r>
              <a:rPr lang="en-CA" sz="2000" dirty="0">
                <a:latin typeface="+mn-lt"/>
              </a:rPr>
              <a:t> </a:t>
            </a:r>
          </a:p>
          <a:p>
            <a:r>
              <a:rPr lang="en-CA" sz="2000" dirty="0">
                <a:latin typeface="+mn-lt"/>
              </a:rPr>
              <a:t>Entrée Choices:</a:t>
            </a:r>
          </a:p>
          <a:p>
            <a:pPr marL="285750" indent="-285750">
              <a:buFont typeface="Arial" panose="020B0604020202020204" pitchFamily="34" charset="0"/>
              <a:buChar char="•"/>
            </a:pPr>
            <a:r>
              <a:rPr lang="en-CA" sz="2000" dirty="0">
                <a:latin typeface="+mn-lt"/>
              </a:rPr>
              <a:t>Salmon fillet in dill cream sauce, rice and vegetables  </a:t>
            </a:r>
          </a:p>
          <a:p>
            <a:pPr marL="285750" indent="-285750">
              <a:buFont typeface="Arial" panose="020B0604020202020204" pitchFamily="34" charset="0"/>
              <a:buChar char="•"/>
            </a:pPr>
            <a:r>
              <a:rPr lang="en-CA" sz="2000" dirty="0">
                <a:latin typeface="+mn-lt"/>
              </a:rPr>
              <a:t>B.B.Q chicken leg, served with bread bun,</a:t>
            </a:r>
          </a:p>
          <a:p>
            <a:r>
              <a:rPr lang="en-CA" sz="2000" dirty="0">
                <a:latin typeface="+mn-lt"/>
              </a:rPr>
              <a:t>     </a:t>
            </a:r>
            <a:r>
              <a:rPr lang="en-CA" sz="2000" dirty="0" err="1">
                <a:latin typeface="+mn-lt"/>
              </a:rPr>
              <a:t>french</a:t>
            </a:r>
            <a:r>
              <a:rPr lang="en-CA" sz="2000" dirty="0">
                <a:latin typeface="+mn-lt"/>
              </a:rPr>
              <a:t> fries and B.BQ sauce</a:t>
            </a:r>
          </a:p>
          <a:p>
            <a:pPr marL="342900" indent="-342900">
              <a:buFont typeface="Arial" panose="020B0604020202020204" pitchFamily="34" charset="0"/>
              <a:buChar char="•"/>
            </a:pPr>
            <a:r>
              <a:rPr lang="en-CA" sz="2000" dirty="0">
                <a:latin typeface="+mn-lt"/>
              </a:rPr>
              <a:t>Beef stir fry in teriyaki sauce, served with rice                                       </a:t>
            </a:r>
          </a:p>
          <a:p>
            <a:endParaRPr lang="en-CA" sz="2000" dirty="0">
              <a:latin typeface="+mn-lt"/>
            </a:endParaRPr>
          </a:p>
          <a:p>
            <a:r>
              <a:rPr lang="en-CA" sz="2000" dirty="0">
                <a:latin typeface="+mn-lt"/>
              </a:rPr>
              <a:t>Dessert and beverage</a:t>
            </a:r>
          </a:p>
          <a:p>
            <a:endParaRPr lang="en-CA" sz="2000" dirty="0">
              <a:latin typeface="+mn-lt"/>
            </a:endParaRPr>
          </a:p>
          <a:p>
            <a:r>
              <a:rPr lang="en-US" sz="2000" dirty="0">
                <a:latin typeface="+mn-lt"/>
              </a:rPr>
              <a:t>Vegetarian choice is available upon request </a:t>
            </a:r>
            <a:endParaRPr lang="en-CA" sz="2000" dirty="0">
              <a:latin typeface="+mn-lt"/>
            </a:endParaRPr>
          </a:p>
        </p:txBody>
      </p:sp>
      <p:pic>
        <p:nvPicPr>
          <p:cNvPr id="5" name="Picture 4">
            <a:extLst>
              <a:ext uri="{FF2B5EF4-FFF2-40B4-BE49-F238E27FC236}">
                <a16:creationId xmlns:a16="http://schemas.microsoft.com/office/drawing/2014/main" id="{AD51483F-7D87-4514-900C-E9BC8F297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437112"/>
            <a:ext cx="2555776" cy="1800200"/>
          </a:xfrm>
          <a:prstGeom prst="rect">
            <a:avLst/>
          </a:prstGeom>
        </p:spPr>
      </p:pic>
      <p:pic>
        <p:nvPicPr>
          <p:cNvPr id="7" name="Picture 6">
            <a:extLst>
              <a:ext uri="{FF2B5EF4-FFF2-40B4-BE49-F238E27FC236}">
                <a16:creationId xmlns:a16="http://schemas.microsoft.com/office/drawing/2014/main" id="{3FF7ED35-B570-45C2-ABE9-4B2133FF4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353" y="1417638"/>
            <a:ext cx="2555776" cy="1800200"/>
          </a:xfrm>
          <a:prstGeom prst="rect">
            <a:avLst/>
          </a:prstGeom>
        </p:spPr>
      </p:pic>
      <p:pic>
        <p:nvPicPr>
          <p:cNvPr id="9" name="Picture 8">
            <a:extLst>
              <a:ext uri="{FF2B5EF4-FFF2-40B4-BE49-F238E27FC236}">
                <a16:creationId xmlns:a16="http://schemas.microsoft.com/office/drawing/2014/main" id="{E5194528-2266-4BE1-B057-20015B34BB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74178" y="5367993"/>
            <a:ext cx="1765973" cy="1490694"/>
          </a:xfrm>
          <a:prstGeom prst="rect">
            <a:avLst/>
          </a:prstGeom>
        </p:spPr>
      </p:pic>
      <p:sp>
        <p:nvSpPr>
          <p:cNvPr id="10" name="TextBox 9">
            <a:extLst>
              <a:ext uri="{FF2B5EF4-FFF2-40B4-BE49-F238E27FC236}">
                <a16:creationId xmlns:a16="http://schemas.microsoft.com/office/drawing/2014/main" id="{CDFE30F8-B340-4116-8ED0-05BACD88BB45}"/>
              </a:ext>
            </a:extLst>
          </p:cNvPr>
          <p:cNvSpPr txBox="1"/>
          <p:nvPr/>
        </p:nvSpPr>
        <p:spPr>
          <a:xfrm>
            <a:off x="3707904" y="6858000"/>
            <a:ext cx="1232247" cy="646331"/>
          </a:xfrm>
          <a:prstGeom prst="rect">
            <a:avLst/>
          </a:prstGeom>
          <a:noFill/>
        </p:spPr>
        <p:txBody>
          <a:bodyPr wrap="square" rtlCol="0">
            <a:spAutoFit/>
          </a:bodyPr>
          <a:lstStyle/>
          <a:p>
            <a:r>
              <a:rPr lang="en-CA" sz="900" dirty="0">
                <a:hlinkClick r:id="rId5" tooltip="http://nathysjade2.vefblog.net/53.html"/>
              </a:rPr>
              <a:t>This Photo</a:t>
            </a:r>
            <a:r>
              <a:rPr lang="en-CA" sz="900" dirty="0"/>
              <a:t> by Unknown Author is licensed under </a:t>
            </a:r>
            <a:r>
              <a:rPr lang="en-CA" sz="900" dirty="0">
                <a:hlinkClick r:id="rId6" tooltip="https://creativecommons.org/licenses/by-nc-sa/3.0/"/>
              </a:rPr>
              <a:t>CC BY-SA-NC</a:t>
            </a:r>
            <a:endParaRPr lang="en-CA" sz="900" dirty="0"/>
          </a:p>
        </p:txBody>
      </p:sp>
    </p:spTree>
    <p:extLst>
      <p:ext uri="{BB962C8B-B14F-4D97-AF65-F5344CB8AC3E}">
        <p14:creationId xmlns:p14="http://schemas.microsoft.com/office/powerpoint/2010/main" val="137080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229600" cy="990947"/>
          </a:xfrm>
          <a:noFill/>
          <a:extLst>
            <a:ext uri="{909E8E84-426E-40DD-AFC4-6F175D3DCCD1}">
              <a14:hiddenFill xmlns:a14="http://schemas.microsoft.com/office/drawing/2010/main">
                <a:solidFill>
                  <a:srgbClr val="FFFFFF"/>
                </a:solidFill>
              </a14:hiddenFill>
            </a:ext>
          </a:extLst>
        </p:spPr>
        <p:txBody>
          <a:bodyPr/>
          <a:lstStyle/>
          <a:p>
            <a:r>
              <a:rPr lang="fr-CA" altLang="en-US" sz="3600" dirty="0" err="1">
                <a:solidFill>
                  <a:srgbClr val="FF0000"/>
                </a:solidFill>
                <a:effectLst/>
              </a:rPr>
              <a:t>Ghost</a:t>
            </a:r>
            <a:r>
              <a:rPr lang="fr-CA" altLang="en-US" sz="3600" dirty="0">
                <a:solidFill>
                  <a:srgbClr val="FF0000"/>
                </a:solidFill>
                <a:effectLst/>
              </a:rPr>
              <a:t> </a:t>
            </a:r>
            <a:r>
              <a:rPr lang="fr-CA" altLang="en-US" sz="3600" dirty="0">
                <a:solidFill>
                  <a:srgbClr val="FF0000"/>
                </a:solidFill>
              </a:rPr>
              <a:t>Tour</a:t>
            </a:r>
            <a:r>
              <a:rPr lang="fr-CA" altLang="en-US" sz="3600" dirty="0">
                <a:solidFill>
                  <a:srgbClr val="FF0000"/>
                </a:solidFill>
                <a:effectLst/>
              </a:rPr>
              <a:t> of Old Québec</a:t>
            </a:r>
            <a:endParaRPr lang="en-US" altLang="en-US" sz="3600" dirty="0">
              <a:solidFill>
                <a:srgbClr val="FF0000"/>
              </a:solidFill>
              <a:effectLst/>
            </a:endParaRPr>
          </a:p>
        </p:txBody>
      </p:sp>
      <p:sp>
        <p:nvSpPr>
          <p:cNvPr id="13315" name="Rectangle 3"/>
          <p:cNvSpPr>
            <a:spLocks noGrp="1" noChangeArrowheads="1"/>
          </p:cNvSpPr>
          <p:nvPr>
            <p:ph idx="1"/>
          </p:nvPr>
        </p:nvSpPr>
        <p:spPr>
          <a:xfrm>
            <a:off x="457200" y="1196975"/>
            <a:ext cx="8686800" cy="5661025"/>
          </a:xfrm>
          <a:noFill/>
          <a:extLst>
            <a:ext uri="{909E8E84-426E-40DD-AFC4-6F175D3DCCD1}">
              <a14:hiddenFill xmlns:a14="http://schemas.microsoft.com/office/drawing/2010/main">
                <a:solidFill>
                  <a:srgbClr val="FFFFFF"/>
                </a:solidFill>
              </a14:hiddenFill>
            </a:ext>
          </a:extLst>
        </p:spPr>
        <p:txBody>
          <a:bodyPr/>
          <a:lstStyle/>
          <a:p>
            <a:endParaRPr lang="fr-CA" altLang="en-US" dirty="0">
              <a:effectLst/>
            </a:endParaRPr>
          </a:p>
          <a:p>
            <a:pPr>
              <a:buFont typeface="Wingdings" pitchFamily="2" charset="2"/>
              <a:buNone/>
            </a:pPr>
            <a:endParaRPr lang="en-US" altLang="en-US" dirty="0">
              <a:effectLst/>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0258" y="2924944"/>
            <a:ext cx="4787900" cy="32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9728" y="1268760"/>
            <a:ext cx="23352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Becky\AppData\Local\Microsoft\Windows\Temporary Internet Files\Content.IE5\XZ5YRJS1\MC9004361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800" y="1221140"/>
            <a:ext cx="1854200" cy="1231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525936"/>
            <a:ext cx="3582714" cy="1569660"/>
          </a:xfrm>
          <a:prstGeom prst="rect">
            <a:avLst/>
          </a:prstGeom>
        </p:spPr>
        <p:txBody>
          <a:bodyPr wrap="square">
            <a:spAutoFit/>
          </a:bodyPr>
          <a:lstStyle/>
          <a:p>
            <a:pPr marL="285750" indent="-285750">
              <a:buFont typeface="Arial" panose="020B0604020202020204" pitchFamily="34" charset="0"/>
              <a:buChar char="•"/>
            </a:pPr>
            <a:r>
              <a:rPr lang="fr-CA" altLang="en-US" dirty="0" err="1"/>
              <a:t>Guided</a:t>
            </a:r>
            <a:r>
              <a:rPr lang="fr-CA" altLang="en-US" dirty="0"/>
              <a:t> tour by </a:t>
            </a:r>
            <a:r>
              <a:rPr lang="fr-CA" altLang="en-US" dirty="0" err="1"/>
              <a:t>lantern</a:t>
            </a:r>
            <a:r>
              <a:rPr lang="fr-CA" altLang="en-US" dirty="0"/>
              <a:t> light</a:t>
            </a:r>
          </a:p>
          <a:p>
            <a:pPr marL="285750" indent="-285750">
              <a:buFont typeface="Arial" panose="020B0604020202020204" pitchFamily="34" charset="0"/>
              <a:buChar char="•"/>
            </a:pPr>
            <a:r>
              <a:rPr lang="fr-CA" sz="2000" dirty="0">
                <a:latin typeface="+mn-lt"/>
              </a:rPr>
              <a:t>350 </a:t>
            </a:r>
            <a:r>
              <a:rPr lang="fr-CA" sz="2000" dirty="0" err="1">
                <a:latin typeface="+mn-lt"/>
              </a:rPr>
              <a:t>years</a:t>
            </a:r>
            <a:r>
              <a:rPr lang="fr-CA" sz="2000" dirty="0">
                <a:latin typeface="+mn-lt"/>
              </a:rPr>
              <a:t> of  </a:t>
            </a:r>
            <a:r>
              <a:rPr lang="fr-CA" sz="2000" dirty="0" err="1">
                <a:latin typeface="+mn-lt"/>
              </a:rPr>
              <a:t>mysterious</a:t>
            </a:r>
            <a:r>
              <a:rPr lang="fr-CA" sz="2000" dirty="0">
                <a:latin typeface="+mn-lt"/>
              </a:rPr>
              <a:t> </a:t>
            </a:r>
            <a:r>
              <a:rPr lang="fr-CA" sz="2000" dirty="0" err="1">
                <a:latin typeface="+mn-lt"/>
              </a:rPr>
              <a:t>ghost</a:t>
            </a:r>
            <a:r>
              <a:rPr lang="fr-CA" sz="2000" dirty="0">
                <a:latin typeface="+mn-lt"/>
              </a:rPr>
              <a:t> </a:t>
            </a:r>
            <a:r>
              <a:rPr lang="fr-CA" sz="2000" dirty="0" err="1">
                <a:latin typeface="+mn-lt"/>
              </a:rPr>
              <a:t>sightings</a:t>
            </a:r>
            <a:r>
              <a:rPr lang="fr-CA" sz="2000" dirty="0">
                <a:latin typeface="+mn-lt"/>
              </a:rPr>
              <a:t>, </a:t>
            </a:r>
            <a:r>
              <a:rPr lang="fr-CA" sz="2000" dirty="0" err="1">
                <a:latin typeface="+mn-lt"/>
              </a:rPr>
              <a:t>tragedies</a:t>
            </a:r>
            <a:r>
              <a:rPr lang="fr-CA" sz="2000" dirty="0">
                <a:latin typeface="+mn-lt"/>
              </a:rPr>
              <a:t> and </a:t>
            </a:r>
            <a:r>
              <a:rPr lang="fr-CA" sz="2000" dirty="0" err="1">
                <a:latin typeface="+mn-lt"/>
              </a:rPr>
              <a:t>hauntings</a:t>
            </a:r>
            <a:r>
              <a:rPr lang="fr-CA" b="1" dirty="0"/>
              <a:t>.</a:t>
            </a:r>
          </a:p>
          <a:p>
            <a:endParaRPr lang="fr-CA" b="1" dirty="0"/>
          </a:p>
        </p:txBody>
      </p:sp>
      <p:pic>
        <p:nvPicPr>
          <p:cNvPr id="8" name="Picture 7" descr="QuebecGhostTour.jpg"/>
          <p:cNvPicPr>
            <a:picLocks noChangeAspect="1"/>
          </p:cNvPicPr>
          <p:nvPr/>
        </p:nvPicPr>
        <p:blipFill>
          <a:blip r:embed="rId5" cstate="print"/>
          <a:stretch>
            <a:fillRect/>
          </a:stretch>
        </p:blipFill>
        <p:spPr>
          <a:xfrm>
            <a:off x="683568" y="3513128"/>
            <a:ext cx="2804404" cy="2088107"/>
          </a:xfrm>
          <a:prstGeom prst="rect">
            <a:avLst/>
          </a:prstGeom>
        </p:spPr>
      </p:pic>
    </p:spTree>
    <p:extLst>
      <p:ext uri="{BB962C8B-B14F-4D97-AF65-F5344CB8AC3E}">
        <p14:creationId xmlns:p14="http://schemas.microsoft.com/office/powerpoint/2010/main" val="94853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Au Revoir Québec !</a:t>
            </a:r>
            <a:endParaRPr lang="en-US" dirty="0">
              <a:solidFill>
                <a:srgbClr val="FF0000"/>
              </a:solidFill>
            </a:endParaRPr>
          </a:p>
        </p:txBody>
      </p:sp>
      <p:sp>
        <p:nvSpPr>
          <p:cNvPr id="3" name="Content Placeholder 2"/>
          <p:cNvSpPr>
            <a:spLocks noGrp="1"/>
          </p:cNvSpPr>
          <p:nvPr>
            <p:ph sz="half" idx="1"/>
          </p:nvPr>
        </p:nvSpPr>
        <p:spPr>
          <a:xfrm>
            <a:off x="457200" y="1600200"/>
            <a:ext cx="8686800" cy="5257800"/>
          </a:xfrm>
        </p:spPr>
        <p:txBody>
          <a:bodyPr/>
          <a:lstStyle/>
          <a:p>
            <a:r>
              <a:rPr lang="fr-CA" sz="2400" dirty="0"/>
              <a:t>Saturday </a:t>
            </a:r>
            <a:r>
              <a:rPr lang="fr-CA" sz="2400" dirty="0" err="1"/>
              <a:t>Feb</a:t>
            </a:r>
            <a:r>
              <a:rPr lang="fr-CA" sz="2400" dirty="0"/>
              <a:t>. 23: </a:t>
            </a:r>
            <a:r>
              <a:rPr lang="fr-CA" sz="2400" dirty="0" err="1"/>
              <a:t>Preparation</a:t>
            </a:r>
            <a:r>
              <a:rPr lang="fr-CA" sz="2400" dirty="0"/>
              <a:t> &amp; </a:t>
            </a:r>
            <a:r>
              <a:rPr lang="fr-CA" sz="2400" dirty="0" err="1"/>
              <a:t>loading</a:t>
            </a:r>
            <a:r>
              <a:rPr lang="fr-CA" sz="2400" dirty="0"/>
              <a:t> of </a:t>
            </a:r>
            <a:r>
              <a:rPr lang="fr-CA" sz="2400" dirty="0" err="1"/>
              <a:t>luggage</a:t>
            </a:r>
            <a:r>
              <a:rPr lang="fr-CA" sz="2400" dirty="0"/>
              <a:t> </a:t>
            </a:r>
          </a:p>
          <a:p>
            <a:r>
              <a:rPr lang="fr-CA" sz="2400" dirty="0"/>
              <a:t>American Buffet Breakfast (</a:t>
            </a:r>
            <a:r>
              <a:rPr lang="fr-CA" sz="2400" dirty="0" err="1"/>
              <a:t>included</a:t>
            </a:r>
            <a:r>
              <a:rPr lang="fr-CA" sz="2400" dirty="0"/>
              <a:t>) </a:t>
            </a:r>
            <a:r>
              <a:rPr lang="fr-CA" sz="2400" dirty="0" err="1"/>
              <a:t>served</a:t>
            </a:r>
            <a:r>
              <a:rPr lang="fr-CA" sz="2400" dirty="0"/>
              <a:t> at </a:t>
            </a:r>
            <a:r>
              <a:rPr lang="fr-CA" sz="2400" dirty="0" err="1"/>
              <a:t>hotel</a:t>
            </a:r>
            <a:endParaRPr lang="fr-CA" sz="2400" dirty="0"/>
          </a:p>
          <a:p>
            <a:r>
              <a:rPr lang="fr-CA" sz="2400" dirty="0" err="1"/>
              <a:t>Depart</a:t>
            </a:r>
            <a:r>
              <a:rPr lang="fr-CA" sz="2400" dirty="0"/>
              <a:t> for </a:t>
            </a:r>
            <a:r>
              <a:rPr lang="fr-CA" sz="2400" dirty="0" err="1"/>
              <a:t>London,with</a:t>
            </a:r>
            <a:r>
              <a:rPr lang="fr-CA" sz="2400" dirty="0"/>
              <a:t> stops en route for lunch and </a:t>
            </a:r>
            <a:r>
              <a:rPr lang="fr-CA" sz="2400" dirty="0" err="1"/>
              <a:t>dinner</a:t>
            </a:r>
            <a:endParaRPr lang="fr-CA" sz="2400" dirty="0"/>
          </a:p>
          <a:p>
            <a:pPr>
              <a:buNone/>
            </a:pPr>
            <a:r>
              <a:rPr lang="fr-CA" sz="2400" dirty="0"/>
              <a:t>    (at </a:t>
            </a:r>
            <a:r>
              <a:rPr lang="fr-CA" sz="2400" dirty="0" err="1"/>
              <a:t>student’s</a:t>
            </a:r>
            <a:r>
              <a:rPr lang="fr-CA" sz="2400" dirty="0"/>
              <a:t> </a:t>
            </a:r>
            <a:r>
              <a:rPr lang="fr-CA" sz="2400" dirty="0" err="1"/>
              <a:t>expense</a:t>
            </a:r>
            <a:r>
              <a:rPr lang="fr-CA" sz="2400" dirty="0"/>
              <a:t>)</a:t>
            </a:r>
          </a:p>
          <a:p>
            <a:r>
              <a:rPr lang="fr-CA" sz="2400" dirty="0" err="1"/>
              <a:t>Arrival</a:t>
            </a:r>
            <a:r>
              <a:rPr lang="fr-CA" sz="2400" dirty="0"/>
              <a:t> back at </a:t>
            </a:r>
            <a:r>
              <a:rPr lang="fr-CA" sz="2400" dirty="0" err="1"/>
              <a:t>school</a:t>
            </a:r>
            <a:r>
              <a:rPr lang="fr-CA" sz="2400" dirty="0"/>
              <a:t> at </a:t>
            </a:r>
            <a:r>
              <a:rPr lang="fr-CA" sz="2400" dirty="0" err="1"/>
              <a:t>approximately</a:t>
            </a:r>
            <a:r>
              <a:rPr lang="fr-CA" sz="2400" dirty="0"/>
              <a:t>  </a:t>
            </a:r>
            <a:r>
              <a:rPr lang="fr-CA" sz="2400" b="1" dirty="0"/>
              <a:t>9:00 p.m</a:t>
            </a:r>
            <a:r>
              <a:rPr lang="fr-CA" b="1" dirty="0"/>
              <a:t>.</a:t>
            </a:r>
          </a:p>
        </p:txBody>
      </p:sp>
      <p:pic>
        <p:nvPicPr>
          <p:cNvPr id="5" name="Content Placeholder 4" descr="carnaval5.jpg"/>
          <p:cNvPicPr>
            <a:picLocks noGrp="1" noChangeAspect="1"/>
          </p:cNvPicPr>
          <p:nvPr>
            <p:ph sz="half" idx="2"/>
          </p:nvPr>
        </p:nvPicPr>
        <p:blipFill>
          <a:blip r:embed="rId2" cstate="print"/>
          <a:stretch>
            <a:fillRect/>
          </a:stretch>
        </p:blipFill>
        <p:spPr>
          <a:xfrm>
            <a:off x="5292080" y="4301087"/>
            <a:ext cx="2648155" cy="2412150"/>
          </a:xfrm>
        </p:spPr>
      </p:pic>
      <p:pic>
        <p:nvPicPr>
          <p:cNvPr id="7" name="Picture 6" descr="Vieux Quebec hiver7.jpg"/>
          <p:cNvPicPr>
            <a:picLocks noChangeAspect="1"/>
          </p:cNvPicPr>
          <p:nvPr/>
        </p:nvPicPr>
        <p:blipFill>
          <a:blip r:embed="rId3" cstate="print"/>
          <a:stretch>
            <a:fillRect/>
          </a:stretch>
        </p:blipFill>
        <p:spPr>
          <a:xfrm>
            <a:off x="1331639" y="4293096"/>
            <a:ext cx="2822259" cy="24121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274638"/>
            <a:ext cx="8229600" cy="1143000"/>
          </a:xfrm>
        </p:spPr>
        <p:txBody>
          <a:bodyPr anchorCtr="1">
            <a:normAutofit/>
          </a:bodyPr>
          <a:lstStyle/>
          <a:p>
            <a:pPr eaLnBrk="1" hangingPunct="1">
              <a:defRPr/>
            </a:pPr>
            <a:r>
              <a:rPr lang="en-US" sz="3600" b="1" dirty="0">
                <a:solidFill>
                  <a:srgbClr val="FF0000"/>
                </a:solidFill>
                <a:latin typeface="Calibri" panose="020F0502020204030204" pitchFamily="34" charset="0"/>
              </a:rPr>
              <a:t>What to Bring</a:t>
            </a:r>
          </a:p>
        </p:txBody>
      </p:sp>
      <p:sp>
        <p:nvSpPr>
          <p:cNvPr id="34819" name="Rectangle 3"/>
          <p:cNvSpPr>
            <a:spLocks noGrp="1" noChangeArrowheads="1"/>
          </p:cNvSpPr>
          <p:nvPr>
            <p:ph type="body" idx="4294967295"/>
          </p:nvPr>
        </p:nvSpPr>
        <p:spPr>
          <a:xfrm>
            <a:off x="685800" y="1600200"/>
            <a:ext cx="8458200" cy="4953000"/>
          </a:xfrm>
        </p:spPr>
        <p:txBody>
          <a:bodyPr>
            <a:normAutofit lnSpcReduction="10000"/>
          </a:bodyPr>
          <a:lstStyle/>
          <a:p>
            <a:pPr marL="0" indent="0" eaLnBrk="1" hangingPunct="1">
              <a:lnSpc>
                <a:spcPct val="80000"/>
              </a:lnSpc>
              <a:buNone/>
              <a:defRPr/>
            </a:pPr>
            <a:r>
              <a:rPr lang="fr-CA" sz="2400" b="1" dirty="0">
                <a:latin typeface="Calibri" panose="020F0502020204030204" pitchFamily="34" charset="0"/>
              </a:rPr>
              <a:t>Be </a:t>
            </a:r>
            <a:r>
              <a:rPr lang="fr-CA" sz="2400" b="1" dirty="0" err="1">
                <a:latin typeface="Calibri" panose="020F0502020204030204" pitchFamily="34" charset="0"/>
              </a:rPr>
              <a:t>prepared</a:t>
            </a:r>
            <a:r>
              <a:rPr lang="fr-CA" sz="2400" b="1" dirty="0">
                <a:latin typeface="Calibri" panose="020F0502020204030204" pitchFamily="34" charset="0"/>
              </a:rPr>
              <a:t> for </a:t>
            </a:r>
            <a:r>
              <a:rPr lang="fr-CA" sz="2400" b="1" dirty="0" err="1">
                <a:latin typeface="Calibri" panose="020F0502020204030204" pitchFamily="34" charset="0"/>
              </a:rPr>
              <a:t>outdoor</a:t>
            </a:r>
            <a:r>
              <a:rPr lang="fr-CA" sz="2400" b="1" dirty="0">
                <a:latin typeface="Calibri" panose="020F0502020204030204" pitchFamily="34" charset="0"/>
              </a:rPr>
              <a:t> </a:t>
            </a:r>
            <a:r>
              <a:rPr lang="fr-CA" sz="2400" b="1" dirty="0" err="1">
                <a:latin typeface="Calibri" panose="020F0502020204030204" pitchFamily="34" charset="0"/>
              </a:rPr>
              <a:t>activities</a:t>
            </a:r>
            <a:r>
              <a:rPr lang="fr-CA" sz="2800" dirty="0">
                <a:latin typeface="Calibri" panose="020F0502020204030204" pitchFamily="34" charset="0"/>
              </a:rPr>
              <a:t>:</a:t>
            </a:r>
          </a:p>
          <a:p>
            <a:pPr marL="0" indent="0" eaLnBrk="1" hangingPunct="1">
              <a:lnSpc>
                <a:spcPct val="80000"/>
              </a:lnSpc>
              <a:buNone/>
              <a:defRPr/>
            </a:pPr>
            <a:endParaRPr lang="fr-CA" sz="2800" dirty="0">
              <a:latin typeface="Calibri" panose="020F0502020204030204" pitchFamily="34" charset="0"/>
            </a:endParaRPr>
          </a:p>
          <a:p>
            <a:pPr lvl="1">
              <a:lnSpc>
                <a:spcPct val="80000"/>
              </a:lnSpc>
              <a:buFont typeface="Wingdings" panose="05000000000000000000" pitchFamily="2" charset="2"/>
              <a:buChar char="§"/>
              <a:defRPr/>
            </a:pPr>
            <a:r>
              <a:rPr lang="en-US" sz="2400" b="1" dirty="0">
                <a:latin typeface="Calibri" panose="020F0502020204030204" pitchFamily="34" charset="0"/>
              </a:rPr>
              <a:t>Ski jacket</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Ski pants or waterproof jogging pants	</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Winter Boots &amp; thermal </a:t>
            </a:r>
            <a:r>
              <a:rPr lang="fr-CA" sz="2400" b="1" dirty="0" err="1">
                <a:latin typeface="Calibri" panose="020F0502020204030204" pitchFamily="34" charset="0"/>
              </a:rPr>
              <a:t>socks</a:t>
            </a:r>
            <a:r>
              <a:rPr lang="fr-CA" sz="2400" b="1" dirty="0">
                <a:latin typeface="Calibri" panose="020F0502020204030204" pitchFamily="34" charset="0"/>
              </a:rPr>
              <a:t> A MUST</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Waterproof </a:t>
            </a:r>
            <a:r>
              <a:rPr lang="fr-CA" sz="2400" b="1" dirty="0" err="1">
                <a:latin typeface="Calibri" panose="020F0502020204030204" pitchFamily="34" charset="0"/>
              </a:rPr>
              <a:t>mittens</a:t>
            </a:r>
            <a:r>
              <a:rPr lang="fr-CA" sz="2400" b="1" dirty="0">
                <a:latin typeface="Calibri" panose="020F0502020204030204" pitchFamily="34" charset="0"/>
              </a:rPr>
              <a:t>   ~ 2 pairs</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Thermal </a:t>
            </a:r>
            <a:r>
              <a:rPr lang="fr-CA" sz="2400" b="1" dirty="0" err="1">
                <a:latin typeface="Calibri" panose="020F0502020204030204" pitchFamily="34" charset="0"/>
              </a:rPr>
              <a:t>underwear</a:t>
            </a:r>
            <a:r>
              <a:rPr lang="fr-CA" sz="2400" b="1" dirty="0">
                <a:latin typeface="Calibri" panose="020F0502020204030204" pitchFamily="34" charset="0"/>
              </a:rPr>
              <a:t>, leggings, </a:t>
            </a:r>
            <a:r>
              <a:rPr lang="fr-CA" sz="2400" b="1" dirty="0" err="1">
                <a:latin typeface="Calibri" panose="020F0502020204030204" pitchFamily="34" charset="0"/>
              </a:rPr>
              <a:t>comfortable</a:t>
            </a:r>
            <a:r>
              <a:rPr lang="fr-CA" sz="2400" b="1" dirty="0">
                <a:latin typeface="Calibri" panose="020F0502020204030204" pitchFamily="34" charset="0"/>
              </a:rPr>
              <a:t> pants</a:t>
            </a: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Hat or tuque and a </a:t>
            </a:r>
            <a:r>
              <a:rPr lang="fr-CA" sz="2400" b="1" dirty="0" err="1">
                <a:latin typeface="Calibri" panose="020F0502020204030204" pitchFamily="34" charset="0"/>
              </a:rPr>
              <a:t>neckwarmer</a:t>
            </a:r>
            <a:endParaRPr lang="fr-CA" sz="2400" b="1" dirty="0">
              <a:latin typeface="Calibri" panose="020F0502020204030204" pitchFamily="34" charset="0"/>
            </a:endParaRPr>
          </a:p>
          <a:p>
            <a:pPr lvl="1" eaLnBrk="1" hangingPunct="1">
              <a:lnSpc>
                <a:spcPct val="80000"/>
              </a:lnSpc>
              <a:buFont typeface="Wingdings" panose="05000000000000000000" pitchFamily="2" charset="2"/>
              <a:buChar char="§"/>
              <a:defRPr/>
            </a:pPr>
            <a:r>
              <a:rPr lang="fr-CA" sz="2400" b="1" dirty="0">
                <a:latin typeface="Calibri" panose="020F0502020204030204" pitchFamily="34" charset="0"/>
              </a:rPr>
              <a:t>Sweaters &amp; </a:t>
            </a:r>
            <a:r>
              <a:rPr lang="fr-CA" sz="2400" b="1" dirty="0" err="1">
                <a:latin typeface="Calibri" panose="020F0502020204030204" pitchFamily="34" charset="0"/>
              </a:rPr>
              <a:t>Turtlenecks</a:t>
            </a:r>
            <a:endParaRPr lang="fr-CA" sz="2400" b="1" dirty="0">
              <a:latin typeface="Calibri" panose="020F0502020204030204" pitchFamily="34" charset="0"/>
            </a:endParaRPr>
          </a:p>
          <a:p>
            <a:pPr lvl="1" eaLnBrk="1" hangingPunct="1">
              <a:lnSpc>
                <a:spcPct val="80000"/>
              </a:lnSpc>
              <a:buFont typeface="Wingdings" panose="05000000000000000000" pitchFamily="2" charset="2"/>
              <a:buChar char="§"/>
              <a:defRPr/>
            </a:pPr>
            <a:r>
              <a:rPr lang="fr-CA" sz="2400" b="1" dirty="0" err="1">
                <a:latin typeface="Calibri" panose="020F0502020204030204" pitchFamily="34" charset="0"/>
              </a:rPr>
              <a:t>Casual</a:t>
            </a:r>
            <a:r>
              <a:rPr lang="fr-CA" sz="2400" b="1" dirty="0">
                <a:latin typeface="Calibri" panose="020F0502020204030204" pitchFamily="34" charset="0"/>
              </a:rPr>
              <a:t> </a:t>
            </a:r>
            <a:r>
              <a:rPr lang="fr-CA" sz="2400" b="1" dirty="0" err="1">
                <a:latin typeface="Calibri" panose="020F0502020204030204" pitchFamily="34" charset="0"/>
              </a:rPr>
              <a:t>clothing</a:t>
            </a:r>
            <a:endParaRPr lang="fr-CA" sz="2400" b="1" dirty="0">
              <a:latin typeface="Calibri" panose="020F0502020204030204" pitchFamily="34" charset="0"/>
            </a:endParaRPr>
          </a:p>
          <a:p>
            <a:pPr lvl="1" eaLnBrk="1" hangingPunct="1">
              <a:lnSpc>
                <a:spcPct val="80000"/>
              </a:lnSpc>
              <a:buFont typeface="Wingdings" panose="05000000000000000000" pitchFamily="2" charset="2"/>
              <a:buChar char="§"/>
              <a:defRPr/>
            </a:pPr>
            <a:r>
              <a:rPr lang="fr-CA" sz="2400" b="1" dirty="0" err="1">
                <a:latin typeface="Calibri" panose="020F0502020204030204" pitchFamily="34" charset="0"/>
              </a:rPr>
              <a:t>Shoes</a:t>
            </a:r>
            <a:r>
              <a:rPr lang="fr-CA" sz="2400" b="1" dirty="0">
                <a:latin typeface="Calibri" panose="020F0502020204030204" pitchFamily="34" charset="0"/>
              </a:rPr>
              <a:t> for </a:t>
            </a:r>
            <a:r>
              <a:rPr lang="fr-CA" sz="2400" b="1" dirty="0" err="1">
                <a:latin typeface="Calibri" panose="020F0502020204030204" pitchFamily="34" charset="0"/>
              </a:rPr>
              <a:t>hotel</a:t>
            </a:r>
            <a:r>
              <a:rPr lang="fr-CA" sz="2400" b="1" dirty="0">
                <a:latin typeface="Calibri" panose="020F0502020204030204" pitchFamily="34" charset="0"/>
              </a:rPr>
              <a:t>	 </a:t>
            </a:r>
          </a:p>
          <a:p>
            <a:pPr marL="457200" lvl="1" indent="0" eaLnBrk="1" hangingPunct="1">
              <a:lnSpc>
                <a:spcPct val="80000"/>
              </a:lnSpc>
              <a:buNone/>
              <a:defRPr/>
            </a:pPr>
            <a:endParaRPr lang="fr-CA" sz="2400" b="1" dirty="0">
              <a:latin typeface="Calibri" panose="020F0502020204030204" pitchFamily="34" charset="0"/>
            </a:endParaRPr>
          </a:p>
          <a:p>
            <a:pPr lvl="1" eaLnBrk="1" hangingPunct="1">
              <a:lnSpc>
                <a:spcPct val="80000"/>
              </a:lnSpc>
              <a:buFont typeface="Wingdings" panose="05000000000000000000" pitchFamily="2" charset="2"/>
              <a:buChar char="§"/>
              <a:defRPr/>
            </a:pPr>
            <a:endParaRPr lang="en-US" b="1" dirty="0">
              <a:latin typeface="Calibri" panose="020F0502020204030204" pitchFamily="34" charset="0"/>
            </a:endParaRPr>
          </a:p>
          <a:p>
            <a:pPr marL="0" indent="0" eaLnBrk="1" hangingPunct="1">
              <a:lnSpc>
                <a:spcPct val="80000"/>
              </a:lnSpc>
              <a:buNone/>
              <a:defRPr/>
            </a:pPr>
            <a:r>
              <a:rPr lang="en-US" sz="2400" b="1" dirty="0">
                <a:latin typeface="Calibri" panose="020F0502020204030204" pitchFamily="34" charset="0"/>
              </a:rPr>
              <a:t> </a:t>
            </a:r>
          </a:p>
        </p:txBody>
      </p:sp>
      <p:pic>
        <p:nvPicPr>
          <p:cNvPr id="1536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78066" y="4055740"/>
            <a:ext cx="3314700" cy="240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fade">
                                      <p:cBhvr>
                                        <p:cTn id="10"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1422995"/>
          </a:xfrm>
        </p:spPr>
        <p:txBody>
          <a:bodyPr>
            <a:normAutofit/>
          </a:bodyPr>
          <a:lstStyle/>
          <a:p>
            <a:r>
              <a:rPr lang="fr-CA" sz="3600" b="1" dirty="0" err="1">
                <a:solidFill>
                  <a:srgbClr val="FF0000"/>
                </a:solidFill>
              </a:rPr>
              <a:t>Included</a:t>
            </a:r>
            <a:r>
              <a:rPr lang="fr-CA" sz="3600" b="1" dirty="0">
                <a:solidFill>
                  <a:srgbClr val="FF0000"/>
                </a:solidFill>
              </a:rPr>
              <a:t> </a:t>
            </a:r>
            <a:r>
              <a:rPr lang="fr-CA" sz="3600" b="1" dirty="0" err="1">
                <a:solidFill>
                  <a:srgbClr val="FF0000"/>
                </a:solidFill>
              </a:rPr>
              <a:t>Features</a:t>
            </a:r>
            <a:r>
              <a:rPr lang="fr-CA" sz="3600" b="1" dirty="0">
                <a:solidFill>
                  <a:srgbClr val="FF0000"/>
                </a:solidFill>
              </a:rPr>
              <a:t>:</a:t>
            </a:r>
            <a:endParaRPr lang="en-US" sz="3600" b="1" dirty="0">
              <a:solidFill>
                <a:srgbClr val="FF0000"/>
              </a:solidFill>
            </a:endParaRPr>
          </a:p>
        </p:txBody>
      </p:sp>
      <p:sp>
        <p:nvSpPr>
          <p:cNvPr id="34819" name="Rectangle 3"/>
          <p:cNvSpPr>
            <a:spLocks noGrp="1" noChangeArrowheads="1"/>
          </p:cNvSpPr>
          <p:nvPr>
            <p:ph idx="1"/>
          </p:nvPr>
        </p:nvSpPr>
        <p:spPr>
          <a:xfrm>
            <a:off x="500034" y="1556792"/>
            <a:ext cx="8358246" cy="5301208"/>
          </a:xfrm>
        </p:spPr>
        <p:txBody>
          <a:bodyPr/>
          <a:lstStyle/>
          <a:p>
            <a:pPr>
              <a:lnSpc>
                <a:spcPct val="90000"/>
              </a:lnSpc>
            </a:pPr>
            <a:r>
              <a:rPr lang="fr-CA" sz="2400" b="1" dirty="0"/>
              <a:t>Transportation by 2 highway coaches </a:t>
            </a:r>
            <a:r>
              <a:rPr lang="fr-CA" sz="2400" b="1" dirty="0" err="1"/>
              <a:t>with</a:t>
            </a:r>
            <a:r>
              <a:rPr lang="fr-CA" sz="2400" b="1" dirty="0"/>
              <a:t> DVD, </a:t>
            </a:r>
            <a:r>
              <a:rPr lang="fr-CA" sz="2400" b="1" dirty="0" err="1"/>
              <a:t>toilet</a:t>
            </a:r>
            <a:r>
              <a:rPr lang="fr-CA" sz="2400" b="1" dirty="0"/>
              <a:t>, </a:t>
            </a:r>
            <a:r>
              <a:rPr lang="en-CA" sz="2400" b="1" dirty="0"/>
              <a:t> PA system and transponders for </a:t>
            </a:r>
            <a:r>
              <a:rPr lang="en-CA" sz="2400" b="1" dirty="0" err="1"/>
              <a:t>hwy</a:t>
            </a:r>
            <a:r>
              <a:rPr lang="en-CA" sz="2400" b="1" dirty="0"/>
              <a:t> 407</a:t>
            </a:r>
            <a:endParaRPr lang="en-US" sz="2400" b="1" dirty="0"/>
          </a:p>
          <a:p>
            <a:pPr>
              <a:lnSpc>
                <a:spcPct val="90000"/>
              </a:lnSpc>
            </a:pPr>
            <a:r>
              <a:rPr lang="en-US" sz="2400" b="1" dirty="0"/>
              <a:t>3 nights accommodation at Hotel Québec </a:t>
            </a:r>
          </a:p>
          <a:p>
            <a:pPr>
              <a:lnSpc>
                <a:spcPct val="90000"/>
              </a:lnSpc>
            </a:pPr>
            <a:r>
              <a:rPr lang="fr-CA" sz="2400" b="1" dirty="0"/>
              <a:t>Night Security(2) </a:t>
            </a:r>
            <a:r>
              <a:rPr lang="fr-CA" sz="2400" b="1" dirty="0" err="1"/>
              <a:t>dedicated</a:t>
            </a:r>
            <a:r>
              <a:rPr lang="fr-CA" sz="2400" b="1" dirty="0"/>
              <a:t> </a:t>
            </a:r>
            <a:r>
              <a:rPr lang="fr-CA" sz="2400" b="1" dirty="0" err="1"/>
              <a:t>only</a:t>
            </a:r>
            <a:r>
              <a:rPr lang="fr-CA" sz="2400" b="1" dirty="0"/>
              <a:t> to Saint-Anthony</a:t>
            </a:r>
            <a:endParaRPr lang="en-US" sz="2400" b="1" dirty="0"/>
          </a:p>
          <a:p>
            <a:pPr>
              <a:lnSpc>
                <a:spcPct val="90000"/>
              </a:lnSpc>
            </a:pPr>
            <a:r>
              <a:rPr lang="en-US" sz="2400" b="1" dirty="0"/>
              <a:t>Meals: 3 Breakfasts, 3 Dinners </a:t>
            </a:r>
          </a:p>
          <a:p>
            <a:pPr>
              <a:lnSpc>
                <a:spcPct val="90000"/>
              </a:lnSpc>
            </a:pPr>
            <a:r>
              <a:rPr lang="en-US" sz="2400" b="1" dirty="0"/>
              <a:t>Guided Tours, all Entry fees &amp; Service charges </a:t>
            </a:r>
          </a:p>
          <a:p>
            <a:pPr>
              <a:lnSpc>
                <a:spcPct val="90000"/>
              </a:lnSpc>
            </a:pPr>
            <a:r>
              <a:rPr lang="en-US" sz="2400" b="1" dirty="0"/>
              <a:t>2 Bilingual Perspectives Tour Guides</a:t>
            </a:r>
          </a:p>
          <a:p>
            <a:pPr>
              <a:lnSpc>
                <a:spcPct val="90000"/>
              </a:lnSpc>
            </a:pPr>
            <a:r>
              <a:rPr lang="en-US" sz="2400" b="1" dirty="0"/>
              <a:t>Perspectives Price:</a:t>
            </a:r>
          </a:p>
          <a:p>
            <a:pPr>
              <a:lnSpc>
                <a:spcPct val="90000"/>
              </a:lnSpc>
              <a:buNone/>
            </a:pPr>
            <a:r>
              <a:rPr lang="fr-CA" sz="2000" dirty="0"/>
              <a:t>      </a:t>
            </a:r>
            <a:r>
              <a:rPr lang="fr-CA" sz="2400" b="1" dirty="0">
                <a:solidFill>
                  <a:srgbClr val="FF0000"/>
                </a:solidFill>
              </a:rPr>
              <a:t>$740.00 </a:t>
            </a:r>
            <a:r>
              <a:rPr lang="en-US" sz="2000" b="1" dirty="0"/>
              <a:t>(Includes taxes, based on </a:t>
            </a:r>
            <a:r>
              <a:rPr lang="en-US" sz="2000" b="1" dirty="0">
                <a:solidFill>
                  <a:srgbClr val="FF0000"/>
                </a:solidFill>
              </a:rPr>
              <a:t>95-99</a:t>
            </a:r>
            <a:r>
              <a:rPr lang="en-US" sz="2000" b="1" dirty="0">
                <a:solidFill>
                  <a:schemeClr val="accent1">
                    <a:lumMod val="60000"/>
                    <a:lumOff val="40000"/>
                  </a:schemeClr>
                </a:solidFill>
              </a:rPr>
              <a:t> </a:t>
            </a:r>
            <a:r>
              <a:rPr lang="en-US" sz="2000" b="1" dirty="0"/>
              <a:t>students)</a:t>
            </a:r>
          </a:p>
          <a:p>
            <a:pPr>
              <a:lnSpc>
                <a:spcPct val="90000"/>
              </a:lnSpc>
              <a:buNone/>
            </a:pPr>
            <a:r>
              <a:rPr lang="fr-CA" sz="2000" b="1" dirty="0"/>
              <a:t>      </a:t>
            </a:r>
            <a:r>
              <a:rPr lang="fr-CA" sz="2400" b="1" dirty="0">
                <a:solidFill>
                  <a:srgbClr val="FF0000"/>
                </a:solidFill>
              </a:rPr>
              <a:t>$759.00 </a:t>
            </a:r>
            <a:r>
              <a:rPr lang="en-US" sz="2000" b="1" dirty="0"/>
              <a:t>(Includes taxes, based on </a:t>
            </a:r>
            <a:r>
              <a:rPr lang="en-US" sz="2000" b="1" dirty="0">
                <a:solidFill>
                  <a:srgbClr val="FF0000"/>
                </a:solidFill>
              </a:rPr>
              <a:t>90-94</a:t>
            </a:r>
            <a:r>
              <a:rPr lang="en-US" sz="2000" b="1" dirty="0"/>
              <a:t>students)</a:t>
            </a:r>
          </a:p>
          <a:p>
            <a:pPr>
              <a:lnSpc>
                <a:spcPct val="90000"/>
              </a:lnSpc>
              <a:buNone/>
            </a:pPr>
            <a:r>
              <a:rPr lang="fr-CA" sz="2400" dirty="0">
                <a:solidFill>
                  <a:srgbClr val="FF0000"/>
                </a:solidFill>
              </a:rPr>
              <a:t>	</a:t>
            </a:r>
            <a:r>
              <a:rPr lang="en-CA" sz="2400" dirty="0">
                <a:solidFill>
                  <a:srgbClr val="FF0000"/>
                </a:solidFill>
              </a:rPr>
              <a:t> </a:t>
            </a:r>
            <a:endParaRPr lang="en-US" sz="2000" dirty="0"/>
          </a:p>
          <a:p>
            <a:pPr>
              <a:lnSpc>
                <a:spcPct val="90000"/>
              </a:lnSpc>
              <a:buNone/>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39762"/>
          </a:xfrm>
        </p:spPr>
        <p:txBody>
          <a:bodyPr>
            <a:normAutofit fontScale="90000"/>
          </a:bodyPr>
          <a:lstStyle/>
          <a:p>
            <a:pPr algn="ctr" eaLnBrk="1" hangingPunct="1">
              <a:defRPr/>
            </a:pPr>
            <a:r>
              <a:rPr lang="en-US" sz="3600" b="1" dirty="0">
                <a:solidFill>
                  <a:srgbClr val="FF0000"/>
                </a:solidFill>
                <a:latin typeface="Calibri" panose="020F0502020204030204" pitchFamily="34" charset="0"/>
              </a:rPr>
              <a:t>Not Included Features</a:t>
            </a:r>
          </a:p>
        </p:txBody>
      </p:sp>
      <p:sp>
        <p:nvSpPr>
          <p:cNvPr id="35843" name="Rectangle 3"/>
          <p:cNvSpPr>
            <a:spLocks noGrp="1" noChangeArrowheads="1"/>
          </p:cNvSpPr>
          <p:nvPr>
            <p:ph idx="1"/>
          </p:nvPr>
        </p:nvSpPr>
        <p:spPr>
          <a:xfrm>
            <a:off x="228600" y="990600"/>
            <a:ext cx="8839200" cy="5638800"/>
          </a:xfrm>
        </p:spPr>
        <p:txBody>
          <a:bodyPr>
            <a:normAutofit fontScale="25000" lnSpcReduction="20000"/>
          </a:bodyPr>
          <a:lstStyle/>
          <a:p>
            <a:pPr eaLnBrk="1" hangingPunct="1">
              <a:lnSpc>
                <a:spcPct val="80000"/>
              </a:lnSpc>
              <a:buFont typeface="Wingdings" pitchFamily="2" charset="2"/>
              <a:buNone/>
              <a:defRPr/>
            </a:pPr>
            <a:endParaRPr lang="en-US" sz="1800" dirty="0"/>
          </a:p>
          <a:p>
            <a:pPr eaLnBrk="1" hangingPunct="1">
              <a:lnSpc>
                <a:spcPct val="120000"/>
              </a:lnSpc>
              <a:buClr>
                <a:schemeClr val="tx1"/>
              </a:buClr>
              <a:buFont typeface="Wingdings" panose="05000000000000000000" pitchFamily="2" charset="2"/>
              <a:buChar char="§"/>
              <a:defRPr/>
            </a:pPr>
            <a:endParaRPr lang="en-US" sz="8000" b="1" dirty="0"/>
          </a:p>
          <a:p>
            <a:pPr eaLnBrk="1" hangingPunct="1">
              <a:lnSpc>
                <a:spcPct val="120000"/>
              </a:lnSpc>
              <a:buClr>
                <a:schemeClr val="tx1"/>
              </a:buClr>
              <a:buFont typeface="Wingdings" panose="05000000000000000000" pitchFamily="2" charset="2"/>
              <a:buChar char="§"/>
              <a:defRPr/>
            </a:pPr>
            <a:r>
              <a:rPr lang="en-US" sz="8000" b="1" dirty="0"/>
              <a:t>Lunches  - Budget $10-$15 per day </a:t>
            </a:r>
          </a:p>
          <a:p>
            <a:pPr eaLnBrk="1" hangingPunct="1">
              <a:lnSpc>
                <a:spcPct val="120000"/>
              </a:lnSpc>
              <a:buClr>
                <a:schemeClr val="tx1"/>
              </a:buClr>
              <a:buFont typeface="Wingdings" panose="05000000000000000000" pitchFamily="2" charset="2"/>
              <a:buChar char="§"/>
              <a:defRPr/>
            </a:pPr>
            <a:r>
              <a:rPr lang="en-US" sz="8000" b="1" dirty="0"/>
              <a:t>1 Dinner  return trip - Service Centre stop</a:t>
            </a:r>
            <a:r>
              <a:rPr lang="en-US" sz="7600" b="1" dirty="0"/>
              <a:t> </a:t>
            </a:r>
          </a:p>
          <a:p>
            <a:pPr eaLnBrk="1" hangingPunct="1">
              <a:lnSpc>
                <a:spcPct val="120000"/>
              </a:lnSpc>
              <a:buClr>
                <a:schemeClr val="tx1"/>
              </a:buClr>
              <a:buFont typeface="Wingdings" panose="05000000000000000000" pitchFamily="2" charset="2"/>
              <a:buChar char="§"/>
              <a:defRPr/>
            </a:pPr>
            <a:r>
              <a:rPr lang="en-US" sz="8000" b="1" dirty="0"/>
              <a:t>Optional: Trip Insurance World Youth All Inclusive Policy </a:t>
            </a:r>
          </a:p>
          <a:p>
            <a:pPr lvl="1">
              <a:lnSpc>
                <a:spcPct val="120000"/>
              </a:lnSpc>
              <a:buClr>
                <a:schemeClr val="tx1"/>
              </a:buClr>
              <a:buFont typeface="Wingdings" panose="05000000000000000000" pitchFamily="2" charset="2"/>
              <a:buChar char="§"/>
              <a:defRPr/>
            </a:pPr>
            <a:r>
              <a:rPr lang="en-US" sz="8000" b="1" dirty="0"/>
              <a:t>$50.00 due with deposit </a:t>
            </a:r>
          </a:p>
          <a:p>
            <a:pPr lvl="1">
              <a:lnSpc>
                <a:spcPct val="120000"/>
              </a:lnSpc>
              <a:buClr>
                <a:schemeClr val="tx1"/>
              </a:buClr>
              <a:buFont typeface="Wingdings" panose="05000000000000000000" pitchFamily="2" charset="2"/>
              <a:buChar char="§"/>
              <a:defRPr/>
            </a:pPr>
            <a:r>
              <a:rPr lang="en-US" sz="8000" b="1" dirty="0"/>
              <a:t>Covers Pre-trip Cancellation, Trip Interruption and Out of Province Medical</a:t>
            </a:r>
          </a:p>
          <a:p>
            <a:pPr lvl="1">
              <a:lnSpc>
                <a:spcPct val="120000"/>
              </a:lnSpc>
              <a:buClr>
                <a:schemeClr val="tx1"/>
              </a:buClr>
              <a:buFont typeface="Wingdings" panose="05000000000000000000" pitchFamily="2" charset="2"/>
              <a:buChar char="§"/>
              <a:defRPr/>
            </a:pPr>
            <a:r>
              <a:rPr lang="en-US" sz="8000" b="1" dirty="0"/>
              <a:t>Tax Included</a:t>
            </a:r>
          </a:p>
          <a:p>
            <a:pPr lvl="1">
              <a:lnSpc>
                <a:spcPct val="120000"/>
              </a:lnSpc>
              <a:buClr>
                <a:schemeClr val="tx1"/>
              </a:buClr>
              <a:buFont typeface="Wingdings" panose="05000000000000000000" pitchFamily="2" charset="2"/>
              <a:buChar char="§"/>
              <a:defRPr/>
            </a:pPr>
            <a:r>
              <a:rPr lang="en-US" sz="8000" b="1" dirty="0"/>
              <a:t>Due with registration on-line, paid by credit card (MC/VISA) </a:t>
            </a:r>
          </a:p>
          <a:p>
            <a:pPr marL="457200" lvl="1" indent="0">
              <a:lnSpc>
                <a:spcPct val="120000"/>
              </a:lnSpc>
              <a:buClr>
                <a:schemeClr val="tx1"/>
              </a:buClr>
              <a:buNone/>
              <a:defRPr/>
            </a:pPr>
            <a:endParaRPr lang="en-US" sz="8000" b="1" dirty="0">
              <a:solidFill>
                <a:srgbClr val="FF0000"/>
              </a:solidFill>
            </a:endParaRPr>
          </a:p>
          <a:p>
            <a:pPr marL="0" indent="0">
              <a:lnSpc>
                <a:spcPct val="80000"/>
              </a:lnSpc>
              <a:buNone/>
              <a:defRPr/>
            </a:pPr>
            <a:r>
              <a:rPr lang="en-US" sz="8000" dirty="0"/>
              <a:t> </a:t>
            </a:r>
            <a:endParaRPr lang="en-US" sz="8000" b="1" dirty="0"/>
          </a:p>
          <a:p>
            <a:pPr marL="109728" indent="0" eaLnBrk="1" hangingPunct="1">
              <a:lnSpc>
                <a:spcPct val="80000"/>
              </a:lnSpc>
              <a:buNone/>
              <a:defRPr/>
            </a:pPr>
            <a:endParaRPr lang="en-US" sz="4200" b="1" dirty="0">
              <a:latin typeface="Arial Rounded MT Bold" panose="020F0704030504030204" pitchFamily="34" charset="0"/>
            </a:endParaRPr>
          </a:p>
          <a:p>
            <a:pPr marL="109728" indent="0" eaLnBrk="1" hangingPunct="1">
              <a:lnSpc>
                <a:spcPct val="80000"/>
              </a:lnSpc>
              <a:buNone/>
              <a:defRPr/>
            </a:pPr>
            <a:endParaRPr lang="en-US" sz="4200" b="1" dirty="0">
              <a:latin typeface="Arial Rounded MT Bold" panose="020F0704030504030204" pitchFamily="34" charset="0"/>
            </a:endParaRPr>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r>
              <a:rPr lang="en-US" sz="1800" dirty="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666" y="5729187"/>
            <a:ext cx="769620" cy="7696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412" y="5758395"/>
            <a:ext cx="1447800" cy="810769"/>
          </a:xfrm>
          <a:prstGeom prst="rect">
            <a:avLst/>
          </a:prstGeom>
        </p:spPr>
      </p:pic>
      <p:pic>
        <p:nvPicPr>
          <p:cNvPr id="6" name="Picture 2" descr="C:\Documents and Settings\Owner\Local Settings\Temporary Internet Files\Content.IE5\GJZMMD9X\MC900151697[1].wmf">
            <a:extLst>
              <a:ext uri="{FF2B5EF4-FFF2-40B4-BE49-F238E27FC236}">
                <a16:creationId xmlns:a16="http://schemas.microsoft.com/office/drawing/2014/main" id="{243C5205-024A-45DF-9623-E62737EC2077}"/>
              </a:ext>
            </a:extLst>
          </p:cNvPr>
          <p:cNvPicPr>
            <a:picLocks noChangeAspect="1" noChangeArrowheads="1"/>
          </p:cNvPicPr>
          <p:nvPr/>
        </p:nvPicPr>
        <p:blipFill>
          <a:blip r:embed="rId5" cstate="print"/>
          <a:srcRect/>
          <a:stretch>
            <a:fillRect/>
          </a:stretch>
        </p:blipFill>
        <p:spPr bwMode="auto">
          <a:xfrm>
            <a:off x="2698182" y="4165138"/>
            <a:ext cx="4392488" cy="199864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52400" y="1278104"/>
            <a:ext cx="8610600" cy="5503695"/>
          </a:xfrm>
        </p:spPr>
        <p:txBody>
          <a:bodyPr>
            <a:normAutofit lnSpcReduction="10000"/>
          </a:bodyPr>
          <a:lstStyle/>
          <a:p>
            <a:pPr marL="0" indent="0" algn="ctr">
              <a:buNone/>
            </a:pPr>
            <a:r>
              <a:rPr lang="en-CA" sz="2400" b="1" dirty="0"/>
              <a:t>World Travel Insurance Youth Policy = Peace of Mind! </a:t>
            </a:r>
            <a:br>
              <a:rPr lang="en-CA" sz="2400" b="1" dirty="0"/>
            </a:br>
            <a:endParaRPr lang="en-CA" sz="2400" b="1" dirty="0"/>
          </a:p>
          <a:p>
            <a:r>
              <a:rPr lang="en-CA" sz="2400" dirty="0"/>
              <a:t>Pre-trip Cancellation - Trip Interruption - Out of Province Medical</a:t>
            </a:r>
          </a:p>
          <a:p>
            <a:r>
              <a:rPr lang="en-CA" sz="2400" dirty="0"/>
              <a:t>Examples of reasons for cancelling for reimbursement: </a:t>
            </a:r>
          </a:p>
          <a:p>
            <a:pPr lvl="1"/>
            <a:r>
              <a:rPr lang="en-CA" sz="2000" dirty="0"/>
              <a:t>new medical situation</a:t>
            </a:r>
          </a:p>
          <a:p>
            <a:pPr lvl="1"/>
            <a:r>
              <a:rPr lang="en-CA" sz="2000" dirty="0"/>
              <a:t>family bereavement</a:t>
            </a:r>
          </a:p>
          <a:p>
            <a:pPr lvl="1"/>
            <a:r>
              <a:rPr lang="en-CA" sz="2000" dirty="0"/>
              <a:t>government actions</a:t>
            </a:r>
          </a:p>
          <a:p>
            <a:r>
              <a:rPr lang="en-CA" sz="2400" dirty="0"/>
              <a:t>Check other coverage such as a credit card or group benefits</a:t>
            </a:r>
          </a:p>
          <a:p>
            <a:pPr lvl="1"/>
            <a:r>
              <a:rPr lang="en-CA" sz="2000" dirty="0"/>
              <a:t>Ensure student coverage when not travelling with the benefit/card holder.</a:t>
            </a:r>
          </a:p>
          <a:p>
            <a:r>
              <a:rPr lang="en-CA" sz="2400" dirty="0"/>
              <a:t>Claims are made directly to the insurance company</a:t>
            </a:r>
            <a:endParaRPr lang="en-CA" dirty="0"/>
          </a:p>
          <a:p>
            <a:r>
              <a:rPr lang="en-CA" sz="2400" dirty="0"/>
              <a:t>Payment is due on registration for the trip</a:t>
            </a:r>
          </a:p>
          <a:p>
            <a:r>
              <a:rPr lang="en-CA" sz="2400" dirty="0"/>
              <a:t>Payable online with a credit card</a:t>
            </a:r>
          </a:p>
          <a:p>
            <a:r>
              <a:rPr lang="en-US" sz="2400" b="1" dirty="0"/>
              <a:t>Please reference FAQ section of Perspectives Website for a link to full policy details   </a:t>
            </a:r>
            <a:r>
              <a:rPr lang="en-US" sz="2400" b="1" dirty="0">
                <a:hlinkClick r:id="rId3"/>
              </a:rPr>
              <a:t>www.perspectives-edu.com</a:t>
            </a:r>
            <a:r>
              <a:rPr lang="en-US" sz="2400" b="1" dirty="0"/>
              <a:t>  </a:t>
            </a:r>
            <a:endParaRPr lang="en-CA" sz="2400" b="1" dirty="0"/>
          </a:p>
          <a:p>
            <a:endParaRPr lang="en-CA" sz="2400" dirty="0"/>
          </a:p>
          <a:p>
            <a:pPr>
              <a:lnSpc>
                <a:spcPct val="80000"/>
              </a:lnSpc>
              <a:buFont typeface="Wingdings" panose="05000000000000000000" pitchFamily="2" charset="2"/>
              <a:buChar char="§"/>
              <a:defRPr/>
            </a:pPr>
            <a:endParaRPr lang="en-US" sz="8000" b="1" dirty="0"/>
          </a:p>
          <a:p>
            <a:endParaRPr lang="en-CA"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0633"/>
            <a:ext cx="3886200" cy="1288738"/>
          </a:xfrm>
          <a:prstGeom prst="rect">
            <a:avLst/>
          </a:prstGeom>
        </p:spPr>
      </p:pic>
    </p:spTree>
    <p:extLst>
      <p:ext uri="{BB962C8B-B14F-4D97-AF65-F5344CB8AC3E}">
        <p14:creationId xmlns:p14="http://schemas.microsoft.com/office/powerpoint/2010/main" val="11774373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104B4F-4943-486C-8685-1551A69E6867}"/>
              </a:ext>
            </a:extLst>
          </p:cNvPr>
          <p:cNvSpPr>
            <a:spLocks noGrp="1"/>
          </p:cNvSpPr>
          <p:nvPr>
            <p:ph type="title"/>
          </p:nvPr>
        </p:nvSpPr>
        <p:spPr/>
        <p:txBody>
          <a:bodyPr>
            <a:normAutofit/>
          </a:bodyPr>
          <a:lstStyle/>
          <a:p>
            <a:pPr algn="ctr"/>
            <a:r>
              <a:rPr lang="en-US" sz="2700" b="1" dirty="0">
                <a:solidFill>
                  <a:srgbClr val="FF0000"/>
                </a:solidFill>
              </a:rPr>
              <a:t>Register early for more chances to win!</a:t>
            </a:r>
          </a:p>
        </p:txBody>
      </p:sp>
      <p:pic>
        <p:nvPicPr>
          <p:cNvPr id="1035" name="6778D2E9-6648-409A-BD21-F5EAA45A1E9D" descr="008714AD-8D06-4C67-82D1-F4EC63CE0E89@gateway">
            <a:extLst>
              <a:ext uri="{FF2B5EF4-FFF2-40B4-BE49-F238E27FC236}">
                <a16:creationId xmlns:a16="http://schemas.microsoft.com/office/drawing/2014/main" id="{FA1376CB-729E-4D47-92BD-2AE88AA4F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87" y="1810910"/>
            <a:ext cx="3654219"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3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200" b="1" dirty="0">
                <a:solidFill>
                  <a:srgbClr val="FF0000"/>
                </a:solidFill>
                <a:latin typeface="Calibri" panose="020F0502020204030204" pitchFamily="34" charset="0"/>
              </a:rPr>
              <a:t>Registration form is the “ticket”</a:t>
            </a:r>
          </a:p>
        </p:txBody>
      </p:sp>
      <p:sp>
        <p:nvSpPr>
          <p:cNvPr id="4" name="Content Placeholder 3"/>
          <p:cNvSpPr>
            <a:spLocks noGrp="1"/>
          </p:cNvSpPr>
          <p:nvPr>
            <p:ph sz="half" idx="1"/>
          </p:nvPr>
        </p:nvSpPr>
        <p:spPr/>
        <p:txBody>
          <a:bodyPr>
            <a:normAutofit lnSpcReduction="10000"/>
          </a:bodyPr>
          <a:lstStyle/>
          <a:p>
            <a:r>
              <a:rPr lang="en-CA" sz="2000" dirty="0"/>
              <a:t>Register online with instructions and trip code distributed by teacher</a:t>
            </a:r>
          </a:p>
          <a:p>
            <a:endParaRPr lang="en-CA" sz="2000" dirty="0"/>
          </a:p>
          <a:p>
            <a:r>
              <a:rPr lang="en-CA" sz="2000" dirty="0"/>
              <a:t>Go to </a:t>
            </a:r>
            <a:r>
              <a:rPr lang="en-CA" sz="2000" dirty="0">
                <a:hlinkClick r:id="rId3"/>
              </a:rPr>
              <a:t>www.perspectives-edu.com</a:t>
            </a:r>
            <a:endParaRPr lang="en-CA" sz="2000" dirty="0"/>
          </a:p>
          <a:p>
            <a:endParaRPr lang="en-CA" sz="2000" dirty="0"/>
          </a:p>
          <a:p>
            <a:r>
              <a:rPr lang="en-CA" sz="2000" dirty="0"/>
              <a:t>Create a Participant User ID and password &amp; Log in to Website</a:t>
            </a:r>
          </a:p>
          <a:p>
            <a:endParaRPr lang="en-CA" sz="2000" dirty="0"/>
          </a:p>
          <a:p>
            <a:r>
              <a:rPr lang="en-CA" sz="2000" dirty="0"/>
              <a:t>Complete Registration Form</a:t>
            </a:r>
          </a:p>
          <a:p>
            <a:endParaRPr lang="en-CA" sz="2000" dirty="0"/>
          </a:p>
          <a:p>
            <a:r>
              <a:rPr lang="en-CA" sz="2000" dirty="0"/>
              <a:t>Pay Insurance (optional) by VISA or MC </a:t>
            </a:r>
          </a:p>
        </p:txBody>
      </p:sp>
      <p:sp>
        <p:nvSpPr>
          <p:cNvPr id="5" name="Content Placeholder 4"/>
          <p:cNvSpPr>
            <a:spLocks noGrp="1"/>
          </p:cNvSpPr>
          <p:nvPr>
            <p:ph sz="half" idx="2"/>
          </p:nvPr>
        </p:nvSpPr>
        <p:spPr/>
        <p:txBody>
          <a:bodyPr>
            <a:normAutofit lnSpcReduction="10000"/>
          </a:bodyPr>
          <a:lstStyle/>
          <a:p>
            <a:r>
              <a:rPr lang="en-CA" dirty="0"/>
              <a:t>Online Registration and Payment is a Breeze!</a:t>
            </a:r>
          </a:p>
          <a:p>
            <a:r>
              <a:rPr lang="en-CA" dirty="0"/>
              <a:t>It’s as easy as 1 -2 -3!</a:t>
            </a:r>
          </a:p>
          <a:p>
            <a:pPr marL="0" indent="0">
              <a:buNone/>
            </a:pPr>
            <a:endParaRPr lang="en-CA" dirty="0"/>
          </a:p>
        </p:txBody>
      </p:sp>
      <p:pic>
        <p:nvPicPr>
          <p:cNvPr id="2050" name="Picture 2" descr="C:\Users\Debbie\AppData\Local\Microsoft\Windows\INetCache\IE\822UQ5R4\owl-noteboo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76600"/>
            <a:ext cx="272605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3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308" y="152400"/>
            <a:ext cx="7822692" cy="1265238"/>
          </a:xfrm>
        </p:spPr>
        <p:txBody>
          <a:bodyPr>
            <a:normAutofit fontScale="90000"/>
          </a:bodyPr>
          <a:lstStyle/>
          <a:p>
            <a:pPr>
              <a:defRPr/>
            </a:pPr>
            <a:r>
              <a:rPr lang="en-US" b="1" dirty="0">
                <a:solidFill>
                  <a:srgbClr val="FF0000"/>
                </a:solidFill>
              </a:rPr>
              <a:t>On-line Registration </a:t>
            </a:r>
            <a:r>
              <a:rPr lang="en-US" b="1" dirty="0">
                <a:solidFill>
                  <a:schemeClr val="accent1">
                    <a:lumMod val="75000"/>
                  </a:schemeClr>
                </a:solidFill>
              </a:rPr>
              <a:t>www.perspectives-edu.com</a:t>
            </a:r>
          </a:p>
        </p:txBody>
      </p:sp>
      <p:pic>
        <p:nvPicPr>
          <p:cNvPr id="6" name="Picture 5"/>
          <p:cNvPicPr>
            <a:picLocks noChangeAspect="1"/>
          </p:cNvPicPr>
          <p:nvPr/>
        </p:nvPicPr>
        <p:blipFill>
          <a:blip r:embed="rId3"/>
          <a:stretch>
            <a:fillRect/>
          </a:stretch>
        </p:blipFill>
        <p:spPr>
          <a:xfrm>
            <a:off x="2591615" y="1396392"/>
            <a:ext cx="3319019" cy="2216954"/>
          </a:xfrm>
          <a:prstGeom prst="rect">
            <a:avLst/>
          </a:prstGeom>
        </p:spPr>
      </p:pic>
      <p:pic>
        <p:nvPicPr>
          <p:cNvPr id="4" name="Picture 3"/>
          <p:cNvPicPr>
            <a:picLocks noChangeAspect="1"/>
          </p:cNvPicPr>
          <p:nvPr/>
        </p:nvPicPr>
        <p:blipFill>
          <a:blip r:embed="rId4"/>
          <a:stretch>
            <a:fillRect/>
          </a:stretch>
        </p:blipFill>
        <p:spPr>
          <a:xfrm>
            <a:off x="4572000" y="4125433"/>
            <a:ext cx="4114800" cy="2657061"/>
          </a:xfrm>
          <a:prstGeom prst="rect">
            <a:avLst/>
          </a:prstGeom>
        </p:spPr>
      </p:pic>
      <p:sp>
        <p:nvSpPr>
          <p:cNvPr id="10" name="Left Arrow 9"/>
          <p:cNvSpPr/>
          <p:nvPr/>
        </p:nvSpPr>
        <p:spPr>
          <a:xfrm>
            <a:off x="7543800" y="5867400"/>
            <a:ext cx="73380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5"/>
          <a:stretch>
            <a:fillRect/>
          </a:stretch>
        </p:blipFill>
        <p:spPr>
          <a:xfrm>
            <a:off x="266700" y="4125432"/>
            <a:ext cx="4076700" cy="2657061"/>
          </a:xfrm>
          <a:prstGeom prst="rect">
            <a:avLst/>
          </a:prstGeom>
        </p:spPr>
      </p:pic>
      <p:sp>
        <p:nvSpPr>
          <p:cNvPr id="12" name="Down Arrow 11"/>
          <p:cNvSpPr/>
          <p:nvPr/>
        </p:nvSpPr>
        <p:spPr>
          <a:xfrm>
            <a:off x="2514600" y="3764244"/>
            <a:ext cx="321236" cy="7223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0667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b="1" dirty="0">
                <a:solidFill>
                  <a:srgbClr val="FF0000"/>
                </a:solidFill>
                <a:effectLst/>
              </a:rPr>
              <a:t>Depart: </a:t>
            </a:r>
            <a:r>
              <a:rPr lang="en-US" b="1" baseline="0" dirty="0">
                <a:solidFill>
                  <a:srgbClr val="FF0000"/>
                </a:solidFill>
                <a:effectLst/>
              </a:rPr>
              <a:t>Québec</a:t>
            </a:r>
            <a:br>
              <a:rPr lang="en-US" b="1" i="1" baseline="0" dirty="0">
                <a:solidFill>
                  <a:srgbClr val="FF0000"/>
                </a:solidFill>
                <a:effectLst/>
              </a:rPr>
            </a:br>
            <a:r>
              <a:rPr lang="en-US" b="1" i="1" baseline="0" dirty="0">
                <a:solidFill>
                  <a:srgbClr val="FF0000"/>
                </a:solidFill>
                <a:effectLst/>
              </a:rPr>
              <a:t>    </a:t>
            </a:r>
            <a:r>
              <a:rPr lang="en-US" sz="3200" b="1" baseline="0" dirty="0">
                <a:solidFill>
                  <a:srgbClr val="FF0000"/>
                </a:solidFill>
              </a:rPr>
              <a:t>Wed. Feb.20- Sat. Feb. 23</a:t>
            </a:r>
            <a:r>
              <a:rPr lang="en-US" sz="3200" b="1" dirty="0">
                <a:solidFill>
                  <a:srgbClr val="FF0000"/>
                </a:solidFill>
                <a:effectLst/>
              </a:rPr>
              <a:t>, 2019</a:t>
            </a:r>
            <a:r>
              <a:rPr lang="en-US" b="1" dirty="0">
                <a:effectLst/>
              </a:rPr>
              <a:t>	</a:t>
            </a:r>
          </a:p>
        </p:txBody>
      </p:sp>
      <p:sp>
        <p:nvSpPr>
          <p:cNvPr id="3075" name="Rectangle 3"/>
          <p:cNvSpPr>
            <a:spLocks noGrp="1" noChangeArrowheads="1"/>
          </p:cNvSpPr>
          <p:nvPr>
            <p:ph type="body" sz="half" idx="1"/>
          </p:nvPr>
        </p:nvSpPr>
        <p:spPr/>
        <p:txBody>
          <a:bodyPr>
            <a:normAutofit/>
          </a:bodyPr>
          <a:lstStyle/>
          <a:p>
            <a:pPr>
              <a:lnSpc>
                <a:spcPct val="90000"/>
              </a:lnSpc>
            </a:pPr>
            <a:r>
              <a:rPr lang="en-US" sz="2400" dirty="0">
                <a:effectLst/>
              </a:rPr>
              <a:t>6h45 a.m. load bus and depart from school</a:t>
            </a:r>
          </a:p>
          <a:p>
            <a:pPr>
              <a:lnSpc>
                <a:spcPct val="90000"/>
              </a:lnSpc>
            </a:pPr>
            <a:r>
              <a:rPr lang="en-US" sz="2400" dirty="0">
                <a:effectLst/>
              </a:rPr>
              <a:t>1 suitcase</a:t>
            </a:r>
          </a:p>
          <a:p>
            <a:pPr>
              <a:lnSpc>
                <a:spcPct val="90000"/>
              </a:lnSpc>
            </a:pPr>
            <a:r>
              <a:rPr lang="en-US" sz="2400" dirty="0">
                <a:effectLst/>
              </a:rPr>
              <a:t>1 carry-on (knapsack)</a:t>
            </a:r>
          </a:p>
          <a:p>
            <a:pPr>
              <a:lnSpc>
                <a:spcPct val="90000"/>
              </a:lnSpc>
            </a:pPr>
            <a:r>
              <a:rPr lang="fr-CA" sz="2400" dirty="0">
                <a:effectLst/>
              </a:rPr>
              <a:t>Snacks, Water</a:t>
            </a:r>
            <a:endParaRPr lang="en-US" sz="2400" dirty="0">
              <a:effectLst/>
            </a:endParaRPr>
          </a:p>
          <a:p>
            <a:pPr>
              <a:lnSpc>
                <a:spcPct val="90000"/>
              </a:lnSpc>
            </a:pPr>
            <a:r>
              <a:rPr lang="fr-CA" sz="2400" dirty="0">
                <a:effectLst/>
              </a:rPr>
              <a:t>DVD </a:t>
            </a:r>
            <a:r>
              <a:rPr lang="fr-CA" sz="2400" dirty="0" err="1">
                <a:effectLst/>
              </a:rPr>
              <a:t>player</a:t>
            </a:r>
            <a:r>
              <a:rPr lang="fr-CA" sz="2400" dirty="0">
                <a:effectLst/>
              </a:rPr>
              <a:t>, </a:t>
            </a:r>
            <a:r>
              <a:rPr lang="fr-CA" sz="2400" dirty="0" err="1">
                <a:effectLst/>
              </a:rPr>
              <a:t>washroom</a:t>
            </a:r>
            <a:endParaRPr lang="en-US" sz="2400" dirty="0">
              <a:effectLst/>
            </a:endParaRPr>
          </a:p>
          <a:p>
            <a:pPr>
              <a:lnSpc>
                <a:spcPct val="90000"/>
              </a:lnSpc>
            </a:pPr>
            <a:r>
              <a:rPr lang="en-US" sz="2400" dirty="0">
                <a:effectLst/>
              </a:rPr>
              <a:t>Highway Coach is safe, reliable and comfortable  </a:t>
            </a:r>
          </a:p>
          <a:p>
            <a:pPr>
              <a:lnSpc>
                <a:spcPct val="90000"/>
              </a:lnSpc>
            </a:pPr>
            <a:r>
              <a:rPr lang="en-US" sz="2400" dirty="0">
                <a:effectLst/>
              </a:rPr>
              <a:t>Rest stops </a:t>
            </a:r>
            <a:r>
              <a:rPr lang="en-US" sz="2400" dirty="0" err="1">
                <a:effectLst/>
              </a:rPr>
              <a:t>en</a:t>
            </a:r>
            <a:r>
              <a:rPr lang="en-US" sz="2400" dirty="0">
                <a:effectLst/>
              </a:rPr>
              <a:t> route, including a stop for lunch</a:t>
            </a:r>
          </a:p>
          <a:p>
            <a:pPr marL="0" indent="0">
              <a:lnSpc>
                <a:spcPct val="90000"/>
              </a:lnSpc>
              <a:buNone/>
            </a:pPr>
            <a:r>
              <a:rPr lang="en-US" sz="2400" dirty="0"/>
              <a:t>      (or lunch from home)</a:t>
            </a:r>
            <a:endParaRPr lang="en-US" sz="2400" dirty="0">
              <a:effectLst/>
            </a:endParaRPr>
          </a:p>
        </p:txBody>
      </p:sp>
      <p:pic>
        <p:nvPicPr>
          <p:cNvPr id="7" name="ClipArt Placeholder 6"/>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652764" y="2348880"/>
            <a:ext cx="4038600" cy="1589263"/>
          </a:xfrm>
          <a:prstGeom prst="rect">
            <a:avLst/>
          </a:prstGeom>
        </p:spPr>
      </p:pic>
      <p:sp>
        <p:nvSpPr>
          <p:cNvPr id="6" name="TextBox 5"/>
          <p:cNvSpPr txBox="1"/>
          <p:nvPr/>
        </p:nvSpPr>
        <p:spPr>
          <a:xfrm>
            <a:off x="4211960" y="4563267"/>
            <a:ext cx="4474840" cy="923330"/>
          </a:xfrm>
          <a:prstGeom prst="rect">
            <a:avLst/>
          </a:prstGeom>
          <a:noFill/>
        </p:spPr>
        <p:txBody>
          <a:bodyPr wrap="square" rtlCol="0">
            <a:spAutoFit/>
          </a:bodyPr>
          <a:lstStyle/>
          <a:p>
            <a:r>
              <a:rPr lang="en-CA" sz="4000" i="1" dirty="0">
                <a:solidFill>
                  <a:srgbClr val="FF0000"/>
                </a:solidFill>
              </a:rPr>
              <a:t>     </a:t>
            </a:r>
            <a:r>
              <a:rPr lang="en-CA" sz="5400" i="1" dirty="0">
                <a:solidFill>
                  <a:srgbClr val="FF0000"/>
                </a:solidFill>
                <a:latin typeface="Agency FB" panose="020B0503020202020204" pitchFamily="34" charset="0"/>
              </a:rPr>
              <a:t>Bon Voyage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latin typeface="+mn-lt"/>
              </a:rPr>
              <a:t>Registration ….  Easy as 1-2-3!</a:t>
            </a:r>
          </a:p>
        </p:txBody>
      </p:sp>
      <p:sp>
        <p:nvSpPr>
          <p:cNvPr id="3" name="TextBox 2"/>
          <p:cNvSpPr txBox="1"/>
          <p:nvPr/>
        </p:nvSpPr>
        <p:spPr>
          <a:xfrm>
            <a:off x="775740" y="1633928"/>
            <a:ext cx="7072860" cy="646331"/>
          </a:xfrm>
          <a:prstGeom prst="rect">
            <a:avLst/>
          </a:prstGeom>
          <a:noFill/>
        </p:spPr>
        <p:txBody>
          <a:bodyPr wrap="square" rtlCol="0">
            <a:spAutoFit/>
          </a:bodyPr>
          <a:lstStyle/>
          <a:p>
            <a:pPr marL="342900" indent="-342900">
              <a:buAutoNum type="arabicPeriod"/>
            </a:pPr>
            <a:r>
              <a:rPr lang="en-CA" dirty="0">
                <a:latin typeface="Calibri" panose="020F0502020204030204" pitchFamily="34" charset="0"/>
                <a:cs typeface="Calibri" panose="020F0502020204030204" pitchFamily="34" charset="0"/>
              </a:rPr>
              <a:t>Create your participant registration account and include your Trip Code! (Use the email of a parent)</a:t>
            </a:r>
          </a:p>
        </p:txBody>
      </p:sp>
      <p:pic>
        <p:nvPicPr>
          <p:cNvPr id="4" name="Picture 3"/>
          <p:cNvPicPr>
            <a:picLocks noChangeAspect="1"/>
          </p:cNvPicPr>
          <p:nvPr/>
        </p:nvPicPr>
        <p:blipFill>
          <a:blip r:embed="rId3"/>
          <a:stretch>
            <a:fillRect/>
          </a:stretch>
        </p:blipFill>
        <p:spPr>
          <a:xfrm>
            <a:off x="990600" y="2286000"/>
            <a:ext cx="7543800" cy="4243388"/>
          </a:xfrm>
          <a:prstGeom prst="rect">
            <a:avLst/>
          </a:prstGeom>
        </p:spPr>
      </p:pic>
      <p:sp>
        <p:nvSpPr>
          <p:cNvPr id="8" name="Left Arrow 7"/>
          <p:cNvSpPr/>
          <p:nvPr/>
        </p:nvSpPr>
        <p:spPr>
          <a:xfrm>
            <a:off x="6858000" y="3733800"/>
            <a:ext cx="73380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427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CA" dirty="0">
                <a:solidFill>
                  <a:srgbClr val="FF0000"/>
                </a:solidFill>
              </a:rPr>
              <a:t>Complete the registration form</a:t>
            </a:r>
            <a:br>
              <a:rPr lang="en-CA" dirty="0">
                <a:solidFill>
                  <a:srgbClr val="FF0000"/>
                </a:solidFill>
              </a:rPr>
            </a:br>
            <a:r>
              <a:rPr lang="en-CA" sz="2000" dirty="0"/>
              <a:t>*(If you entered the trip code in account set-up, you will be taken directly to this registration form.)</a:t>
            </a:r>
            <a:endParaRPr lang="en-CA" sz="2000" dirty="0">
              <a:solidFill>
                <a:srgbClr val="FF0000"/>
              </a:solidFill>
            </a:endParaRPr>
          </a:p>
        </p:txBody>
      </p:sp>
      <p:pic>
        <p:nvPicPr>
          <p:cNvPr id="3" name="Picture 2"/>
          <p:cNvPicPr>
            <a:picLocks noChangeAspect="1"/>
          </p:cNvPicPr>
          <p:nvPr/>
        </p:nvPicPr>
        <p:blipFill>
          <a:blip r:embed="rId2"/>
          <a:stretch>
            <a:fillRect/>
          </a:stretch>
        </p:blipFill>
        <p:spPr>
          <a:xfrm>
            <a:off x="1691680" y="1916832"/>
            <a:ext cx="6220432" cy="4109122"/>
          </a:xfrm>
          <a:prstGeom prst="rect">
            <a:avLst/>
          </a:prstGeom>
        </p:spPr>
      </p:pic>
    </p:spTree>
    <p:extLst>
      <p:ext uri="{BB962C8B-B14F-4D97-AF65-F5344CB8AC3E}">
        <p14:creationId xmlns:p14="http://schemas.microsoft.com/office/powerpoint/2010/main" val="3117786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latin typeface="+mn-lt"/>
              </a:rPr>
              <a:t>Registration ….  Easy as 1-2-3!</a:t>
            </a:r>
          </a:p>
        </p:txBody>
      </p:sp>
      <p:sp>
        <p:nvSpPr>
          <p:cNvPr id="3" name="TextBox 2"/>
          <p:cNvSpPr txBox="1"/>
          <p:nvPr/>
        </p:nvSpPr>
        <p:spPr>
          <a:xfrm>
            <a:off x="281965" y="1468221"/>
            <a:ext cx="8388507" cy="646331"/>
          </a:xfrm>
          <a:prstGeom prst="rect">
            <a:avLst/>
          </a:prstGeom>
          <a:noFill/>
        </p:spPr>
        <p:txBody>
          <a:bodyPr wrap="square" rtlCol="0">
            <a:spAutoFit/>
          </a:bodyPr>
          <a:lstStyle/>
          <a:p>
            <a:pPr marL="342900" indent="-342900">
              <a:buAutoNum type="arabicPeriod" startAt="2"/>
            </a:pPr>
            <a:r>
              <a:rPr lang="en-CA" dirty="0">
                <a:latin typeface="Calibri" panose="020F0502020204030204" pitchFamily="34" charset="0"/>
                <a:cs typeface="Calibri" panose="020F0502020204030204" pitchFamily="34" charset="0"/>
              </a:rPr>
              <a:t>Register for your Trip!   Log In with User ID Created in Step 1 and Complete the   </a:t>
            </a:r>
          </a:p>
          <a:p>
            <a:r>
              <a:rPr lang="en-CA" dirty="0">
                <a:latin typeface="Calibri" panose="020F0502020204030204" pitchFamily="34" charset="0"/>
                <a:cs typeface="Calibri" panose="020F0502020204030204" pitchFamily="34" charset="0"/>
              </a:rPr>
              <a:t>       registration form*</a:t>
            </a:r>
          </a:p>
        </p:txBody>
      </p:sp>
      <p:pic>
        <p:nvPicPr>
          <p:cNvPr id="9" name="Picture 8"/>
          <p:cNvPicPr>
            <a:picLocks noChangeAspect="1"/>
          </p:cNvPicPr>
          <p:nvPr/>
        </p:nvPicPr>
        <p:blipFill>
          <a:blip r:embed="rId3"/>
          <a:stretch>
            <a:fillRect/>
          </a:stretch>
        </p:blipFill>
        <p:spPr>
          <a:xfrm>
            <a:off x="4155685" y="2133600"/>
            <a:ext cx="3093497" cy="2256282"/>
          </a:xfrm>
          <a:prstGeom prst="rect">
            <a:avLst/>
          </a:prstGeom>
        </p:spPr>
      </p:pic>
      <p:pic>
        <p:nvPicPr>
          <p:cNvPr id="10" name="Picture 9"/>
          <p:cNvPicPr/>
          <p:nvPr/>
        </p:nvPicPr>
        <p:blipFill>
          <a:blip r:embed="rId4"/>
          <a:stretch>
            <a:fillRect/>
          </a:stretch>
        </p:blipFill>
        <p:spPr>
          <a:xfrm>
            <a:off x="764949" y="2114551"/>
            <a:ext cx="3297896" cy="2256281"/>
          </a:xfrm>
          <a:prstGeom prst="rect">
            <a:avLst/>
          </a:prstGeom>
        </p:spPr>
      </p:pic>
      <p:pic>
        <p:nvPicPr>
          <p:cNvPr id="11" name="Picture 10"/>
          <p:cNvPicPr/>
          <p:nvPr/>
        </p:nvPicPr>
        <p:blipFill>
          <a:blip r:embed="rId5"/>
          <a:stretch>
            <a:fillRect/>
          </a:stretch>
        </p:blipFill>
        <p:spPr>
          <a:xfrm>
            <a:off x="2803002" y="4500063"/>
            <a:ext cx="3231677" cy="2237600"/>
          </a:xfrm>
          <a:prstGeom prst="rect">
            <a:avLst/>
          </a:prstGeom>
        </p:spPr>
      </p:pic>
      <p:sp>
        <p:nvSpPr>
          <p:cNvPr id="12" name="Right Arrow 11"/>
          <p:cNvSpPr/>
          <p:nvPr/>
        </p:nvSpPr>
        <p:spPr>
          <a:xfrm>
            <a:off x="1284527" y="2879243"/>
            <a:ext cx="526312" cy="3898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Left Arrow 13"/>
          <p:cNvSpPr/>
          <p:nvPr/>
        </p:nvSpPr>
        <p:spPr>
          <a:xfrm>
            <a:off x="4155685" y="5139167"/>
            <a:ext cx="526312" cy="32875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2452255" y="4500063"/>
            <a:ext cx="249382" cy="369332"/>
          </a:xfrm>
          <a:prstGeom prst="rect">
            <a:avLst/>
          </a:prstGeom>
          <a:noFill/>
        </p:spPr>
        <p:txBody>
          <a:bodyPr wrap="square" rtlCol="0">
            <a:spAutoFit/>
          </a:bodyPr>
          <a:lstStyle/>
          <a:p>
            <a:r>
              <a:rPr lang="en-CA" dirty="0"/>
              <a:t>*</a:t>
            </a:r>
          </a:p>
        </p:txBody>
      </p:sp>
    </p:spTree>
    <p:extLst>
      <p:ext uri="{BB962C8B-B14F-4D97-AF65-F5344CB8AC3E}">
        <p14:creationId xmlns:p14="http://schemas.microsoft.com/office/powerpoint/2010/main" val="2794943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CA" sz="4000" b="1" dirty="0">
                <a:solidFill>
                  <a:srgbClr val="FF0000"/>
                </a:solidFill>
              </a:rPr>
              <a:t>Pay For Your Trip/Insurance </a:t>
            </a:r>
            <a:endParaRPr lang="en-CA" sz="4000" dirty="0"/>
          </a:p>
        </p:txBody>
      </p:sp>
      <p:sp>
        <p:nvSpPr>
          <p:cNvPr id="3" name="Content Placeholder 2"/>
          <p:cNvSpPr>
            <a:spLocks noGrp="1"/>
          </p:cNvSpPr>
          <p:nvPr>
            <p:ph idx="1"/>
          </p:nvPr>
        </p:nvSpPr>
        <p:spPr>
          <a:xfrm>
            <a:off x="203454" y="1469010"/>
            <a:ext cx="8590788" cy="1959990"/>
          </a:xfrm>
        </p:spPr>
        <p:txBody>
          <a:bodyPr>
            <a:normAutofit fontScale="70000" lnSpcReduction="20000"/>
          </a:bodyPr>
          <a:lstStyle/>
          <a:p>
            <a:pPr marL="0" indent="0">
              <a:buNone/>
            </a:pPr>
            <a:r>
              <a:rPr lang="en-CA" dirty="0"/>
              <a:t>3. Pay for your trip !</a:t>
            </a:r>
          </a:p>
          <a:p>
            <a:pPr lvl="1"/>
            <a:r>
              <a:rPr lang="en-CA" dirty="0"/>
              <a:t>Payment options are selected by your school (online payments to school)</a:t>
            </a:r>
          </a:p>
          <a:p>
            <a:pPr lvl="1"/>
            <a:r>
              <a:rPr lang="en-CA" dirty="0"/>
              <a:t>Please follow instructions given by the organizing teacher</a:t>
            </a:r>
          </a:p>
          <a:p>
            <a:pPr lvl="1"/>
            <a:r>
              <a:rPr lang="en-CA" dirty="0"/>
              <a:t>Click on the Blue Highlighted area in Deposit/Payment status to pay optional insurance</a:t>
            </a:r>
          </a:p>
          <a:p>
            <a:pPr lvl="1"/>
            <a:r>
              <a:rPr lang="en-CA" dirty="0"/>
              <a:t>If insurance is not required, please choose “no” before exiting </a:t>
            </a:r>
          </a:p>
          <a:p>
            <a:pPr lvl="1"/>
            <a:endParaRPr lang="en-CA" dirty="0"/>
          </a:p>
        </p:txBody>
      </p:sp>
      <p:pic>
        <p:nvPicPr>
          <p:cNvPr id="8" name="Picture 7"/>
          <p:cNvPicPr/>
          <p:nvPr/>
        </p:nvPicPr>
        <p:blipFill>
          <a:blip r:embed="rId3"/>
          <a:stretch>
            <a:fillRect/>
          </a:stretch>
        </p:blipFill>
        <p:spPr>
          <a:xfrm>
            <a:off x="1979712" y="3429001"/>
            <a:ext cx="4824536" cy="3429000"/>
          </a:xfrm>
          <a:prstGeom prst="rect">
            <a:avLst/>
          </a:prstGeom>
        </p:spPr>
      </p:pic>
      <p:sp>
        <p:nvSpPr>
          <p:cNvPr id="9" name="Down Arrow 8"/>
          <p:cNvSpPr/>
          <p:nvPr/>
        </p:nvSpPr>
        <p:spPr>
          <a:xfrm>
            <a:off x="4013489" y="3834964"/>
            <a:ext cx="363474"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4713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St. Anthony Payment Method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CA" dirty="0"/>
              <a:t>Participant registers online with instructions (includes trip code) received from school</a:t>
            </a:r>
          </a:p>
          <a:p>
            <a:pPr>
              <a:buFont typeface="Wingdings" panose="05000000000000000000" pitchFamily="2" charset="2"/>
              <a:buChar char="§"/>
            </a:pPr>
            <a:r>
              <a:rPr lang="en-CA" dirty="0"/>
              <a:t>Pay optional insurance($50.00) online by credit card MC/Visa or indicate “no”</a:t>
            </a:r>
          </a:p>
          <a:p>
            <a:pPr>
              <a:buFont typeface="Wingdings" panose="05000000000000000000" pitchFamily="2" charset="2"/>
              <a:buChar char="§"/>
            </a:pPr>
            <a:r>
              <a:rPr lang="en-CA" dirty="0"/>
              <a:t>Pay initial deposit of $100.00 (non-refundable)  online to the school</a:t>
            </a:r>
          </a:p>
          <a:p>
            <a:pPr>
              <a:buFont typeface="Wingdings" panose="05000000000000000000" pitchFamily="2" charset="2"/>
              <a:buChar char="§"/>
            </a:pPr>
            <a:r>
              <a:rPr lang="en-CA" dirty="0"/>
              <a:t>Pay further installments online to the school, according to timelines outlined by the school</a:t>
            </a:r>
          </a:p>
          <a:p>
            <a:pPr>
              <a:buFont typeface="Wingdings" panose="05000000000000000000" pitchFamily="2" charset="2"/>
              <a:buChar char="§"/>
            </a:pPr>
            <a:endParaRPr lang="en-CA" dirty="0"/>
          </a:p>
        </p:txBody>
      </p:sp>
    </p:spTree>
    <p:extLst>
      <p:ext uri="{BB962C8B-B14F-4D97-AF65-F5344CB8AC3E}">
        <p14:creationId xmlns:p14="http://schemas.microsoft.com/office/powerpoint/2010/main" val="259848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rgbClr val="FF0000"/>
                </a:solidFill>
              </a:rPr>
              <a:t>Memories to last a lifetime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39839"/>
            <a:ext cx="7059632" cy="4716000"/>
          </a:xfrm>
          <a:prstGeom prst="rect">
            <a:avLst/>
          </a:prstGeom>
        </p:spPr>
      </p:pic>
    </p:spTree>
    <p:extLst>
      <p:ext uri="{BB962C8B-B14F-4D97-AF65-F5344CB8AC3E}">
        <p14:creationId xmlns:p14="http://schemas.microsoft.com/office/powerpoint/2010/main" val="1383221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683568" y="260648"/>
            <a:ext cx="7896252" cy="1357322"/>
          </a:xfrm>
        </p:spPr>
        <p:txBody>
          <a:bodyPr/>
          <a:lstStyle/>
          <a:p>
            <a:r>
              <a:rPr lang="en-US" dirty="0">
                <a:solidFill>
                  <a:srgbClr val="FF0000"/>
                </a:solidFill>
              </a:rPr>
              <a:t>Questions??</a:t>
            </a:r>
          </a:p>
        </p:txBody>
      </p:sp>
      <p:pic>
        <p:nvPicPr>
          <p:cNvPr id="10244" name="Picture 4" descr="C:\Documents and Settings\Owner\Local Settings\Temporary Internet Files\Content.IE5\58R65UOQ\MM900283551[1].gif"/>
          <p:cNvPicPr>
            <a:picLocks noChangeAspect="1" noChangeArrowheads="1" noCrop="1"/>
          </p:cNvPicPr>
          <p:nvPr/>
        </p:nvPicPr>
        <p:blipFill>
          <a:blip r:embed="rId3" cstate="print"/>
          <a:srcRect/>
          <a:stretch>
            <a:fillRect/>
          </a:stretch>
        </p:blipFill>
        <p:spPr bwMode="auto">
          <a:xfrm>
            <a:off x="1430861" y="476672"/>
            <a:ext cx="1224136" cy="1008112"/>
          </a:xfrm>
          <a:prstGeom prst="rect">
            <a:avLst/>
          </a:prstGeom>
          <a:noFill/>
        </p:spPr>
      </p:pic>
      <p:pic>
        <p:nvPicPr>
          <p:cNvPr id="10247" name="Picture 7" descr="C:\Documents and Settings\Owner\Local Settings\Temporary Internet Files\Content.IE5\MR79WCIW\MC900434411[1].wmf"/>
          <p:cNvPicPr>
            <a:picLocks noChangeAspect="1" noChangeArrowheads="1"/>
          </p:cNvPicPr>
          <p:nvPr/>
        </p:nvPicPr>
        <p:blipFill>
          <a:blip r:embed="rId4" cstate="print"/>
          <a:srcRect/>
          <a:stretch>
            <a:fillRect/>
          </a:stretch>
        </p:blipFill>
        <p:spPr bwMode="auto">
          <a:xfrm>
            <a:off x="6948264" y="620688"/>
            <a:ext cx="793508" cy="892696"/>
          </a:xfrm>
          <a:prstGeom prst="rect">
            <a:avLst/>
          </a:prstGeom>
          <a:noFill/>
        </p:spPr>
      </p:pic>
      <p:pic>
        <p:nvPicPr>
          <p:cNvPr id="6" name="Picture 12" descr="QC_scenery">
            <a:extLst>
              <a:ext uri="{FF2B5EF4-FFF2-40B4-BE49-F238E27FC236}">
                <a16:creationId xmlns:a16="http://schemas.microsoft.com/office/drawing/2014/main" id="{D328E3E1-68BB-4771-B872-98844C8C3706}"/>
              </a:ext>
            </a:extLst>
          </p:cNvPr>
          <p:cNvPicPr>
            <a:picLocks noChangeAspect="1" noChangeArrowheads="1"/>
          </p:cNvPicPr>
          <p:nvPr/>
        </p:nvPicPr>
        <p:blipFill>
          <a:blip r:embed="rId5" cstate="print"/>
          <a:stretch>
            <a:fillRect/>
          </a:stretch>
        </p:blipFill>
        <p:spPr bwMode="auto">
          <a:xfrm>
            <a:off x="2411760" y="2322154"/>
            <a:ext cx="4392487" cy="32670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endParaRPr lang="en-US"/>
          </a:p>
        </p:txBody>
      </p:sp>
      <p:sp>
        <p:nvSpPr>
          <p:cNvPr id="128003" name="Rectangle 3"/>
          <p:cNvSpPr>
            <a:spLocks noGrp="1" noChangeArrowheads="1"/>
          </p:cNvSpPr>
          <p:nvPr>
            <p:ph idx="1"/>
          </p:nvPr>
        </p:nvSpPr>
        <p:spPr>
          <a:xfrm>
            <a:off x="457200" y="1600200"/>
            <a:ext cx="8229600" cy="5257800"/>
          </a:xfrm>
        </p:spPr>
        <p:txBody>
          <a:bodyPr/>
          <a:lstStyle/>
          <a:p>
            <a:pPr eaLnBrk="1" hangingPunct="1">
              <a:defRPr/>
            </a:pPr>
            <a:r>
              <a:rPr lang="en-US" sz="2800" dirty="0"/>
              <a:t>Meet your bilingual Perspectives guides at La </a:t>
            </a:r>
            <a:r>
              <a:rPr lang="en-US" sz="2800" dirty="0" err="1"/>
              <a:t>Vieille</a:t>
            </a:r>
            <a:r>
              <a:rPr lang="en-US" sz="2800" dirty="0"/>
              <a:t> Maison du Spaghetti in Quebec City</a:t>
            </a:r>
          </a:p>
          <a:p>
            <a:pPr marL="0" indent="0" eaLnBrk="1" hangingPunct="1">
              <a:buNone/>
              <a:defRPr/>
            </a:pPr>
            <a:endParaRPr lang="en-US" sz="2800" dirty="0"/>
          </a:p>
          <a:p>
            <a:pPr eaLnBrk="1" hangingPunct="1">
              <a:defRPr/>
            </a:pPr>
            <a:endParaRPr lang="en-US" sz="2800" dirty="0"/>
          </a:p>
        </p:txBody>
      </p:sp>
      <p:pic>
        <p:nvPicPr>
          <p:cNvPr id="6148" name="Picture 4" descr="QC_logo"/>
          <p:cNvPicPr>
            <a:picLocks noChangeAspect="1" noChangeArrowheads="1"/>
          </p:cNvPicPr>
          <p:nvPr/>
        </p:nvPicPr>
        <p:blipFill>
          <a:blip r:embed="rId2" cstate="print"/>
          <a:srcRect/>
          <a:stretch>
            <a:fillRect/>
          </a:stretch>
        </p:blipFill>
        <p:spPr bwMode="auto">
          <a:xfrm>
            <a:off x="457200" y="304800"/>
            <a:ext cx="8229600" cy="1066800"/>
          </a:xfrm>
          <a:prstGeom prst="rect">
            <a:avLst/>
          </a:prstGeom>
          <a:noFill/>
          <a:ln w="9525">
            <a:noFill/>
            <a:miter lim="800000"/>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053076"/>
            <a:ext cx="5400600" cy="2912088"/>
          </a:xfrm>
          <a:prstGeom prst="rect">
            <a:avLst/>
          </a:prstGeom>
        </p:spPr>
      </p:pic>
    </p:spTree>
    <p:extLst>
      <p:ext uri="{BB962C8B-B14F-4D97-AF65-F5344CB8AC3E}">
        <p14:creationId xmlns:p14="http://schemas.microsoft.com/office/powerpoint/2010/main" val="98260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La Vieille Maison du Spaghetti</a:t>
            </a:r>
            <a:endParaRPr lang="en-US" dirty="0">
              <a:solidFill>
                <a:srgbClr val="FF0000"/>
              </a:solidFill>
            </a:endParaRPr>
          </a:p>
        </p:txBody>
      </p:sp>
      <p:sp>
        <p:nvSpPr>
          <p:cNvPr id="3" name="Content Placeholder 2"/>
          <p:cNvSpPr>
            <a:spLocks noGrp="1"/>
          </p:cNvSpPr>
          <p:nvPr>
            <p:ph sz="half" idx="1"/>
          </p:nvPr>
        </p:nvSpPr>
        <p:spPr>
          <a:xfrm>
            <a:off x="457200" y="1500174"/>
            <a:ext cx="8579296" cy="5241194"/>
          </a:xfrm>
        </p:spPr>
        <p:txBody>
          <a:bodyPr/>
          <a:lstStyle/>
          <a:p>
            <a:pPr marL="1828800" lvl="4" indent="0">
              <a:buNone/>
            </a:pPr>
            <a:r>
              <a:rPr lang="fr-CA" sz="2800" dirty="0" err="1"/>
              <a:t>Italian</a:t>
            </a:r>
            <a:r>
              <a:rPr lang="fr-CA" sz="2800" dirty="0"/>
              <a:t> </a:t>
            </a:r>
            <a:r>
              <a:rPr lang="fr-CA" sz="2800" dirty="0" err="1"/>
              <a:t>Dinner</a:t>
            </a:r>
            <a:r>
              <a:rPr lang="fr-CA" sz="2800" dirty="0"/>
              <a:t> (</a:t>
            </a:r>
            <a:r>
              <a:rPr lang="fr-CA" sz="2800" dirty="0" err="1"/>
              <a:t>included</a:t>
            </a:r>
            <a:r>
              <a:rPr lang="fr-CA" sz="2800" dirty="0"/>
              <a:t>)</a:t>
            </a:r>
            <a:endParaRPr lang="en-US" sz="2800" dirty="0"/>
          </a:p>
        </p:txBody>
      </p:sp>
      <p:sp>
        <p:nvSpPr>
          <p:cNvPr id="4" name="Text Placeholder 3"/>
          <p:cNvSpPr>
            <a:spLocks noGrp="1"/>
          </p:cNvSpPr>
          <p:nvPr>
            <p:ph type="body" sz="half" idx="2"/>
          </p:nvPr>
        </p:nvSpPr>
        <p:spPr>
          <a:xfrm>
            <a:off x="4355976" y="2251979"/>
            <a:ext cx="4680520" cy="4328207"/>
          </a:xfrm>
        </p:spPr>
        <p:txBody>
          <a:bodyPr>
            <a:normAutofit fontScale="40000" lnSpcReduction="20000"/>
          </a:bodyPr>
          <a:lstStyle/>
          <a:p>
            <a:r>
              <a:rPr lang="en-US" sz="5000" dirty="0"/>
              <a:t>Appetizer: Caesar Salad</a:t>
            </a:r>
          </a:p>
          <a:p>
            <a:endParaRPr lang="en-US" sz="4200" dirty="0"/>
          </a:p>
          <a:p>
            <a:r>
              <a:rPr lang="en-US" sz="5000" dirty="0"/>
              <a:t>Choice of :</a:t>
            </a:r>
          </a:p>
          <a:p>
            <a:pPr marL="0" indent="0">
              <a:buNone/>
            </a:pPr>
            <a:r>
              <a:rPr lang="en-US" sz="5000" dirty="0"/>
              <a:t>        Roast Chicken with fries and        </a:t>
            </a:r>
          </a:p>
          <a:p>
            <a:pPr marL="0" indent="0">
              <a:buNone/>
            </a:pPr>
            <a:r>
              <a:rPr lang="en-US" sz="5000" dirty="0"/>
              <a:t>        vegetables   OR</a:t>
            </a:r>
          </a:p>
          <a:p>
            <a:pPr marL="0" indent="0">
              <a:buNone/>
            </a:pPr>
            <a:r>
              <a:rPr lang="en-US" sz="5000" dirty="0"/>
              <a:t>        Lasagna au gratin</a:t>
            </a:r>
          </a:p>
          <a:p>
            <a:r>
              <a:rPr lang="en-US" sz="5000" dirty="0"/>
              <a:t>Fresh bread and butter</a:t>
            </a:r>
          </a:p>
          <a:p>
            <a:r>
              <a:rPr lang="en-US" sz="5000" dirty="0"/>
              <a:t>Dessert</a:t>
            </a:r>
          </a:p>
          <a:p>
            <a:r>
              <a:rPr lang="en-US" sz="5000" dirty="0"/>
              <a:t>Beverage</a:t>
            </a:r>
          </a:p>
          <a:p>
            <a:endParaRPr lang="en-US" sz="4200" dirty="0"/>
          </a:p>
          <a:p>
            <a:r>
              <a:rPr lang="en-US" sz="4500" dirty="0"/>
              <a:t>Gluten-free options/ special meals due to allergies available with advance warning</a:t>
            </a:r>
          </a:p>
          <a:p>
            <a:endParaRPr lang="en-US" sz="4500" dirty="0"/>
          </a:p>
          <a:p>
            <a:pPr marL="0" indent="0">
              <a:buNone/>
            </a:pPr>
            <a:r>
              <a:rPr lang="fr-CA" i="1" dirty="0">
                <a:solidFill>
                  <a:srgbClr val="FF0000"/>
                </a:solidFill>
                <a:latin typeface="Arial Rounded MT Bold" panose="020F0704030504030204" pitchFamily="34" charset="0"/>
              </a:rPr>
              <a:t>                             </a:t>
            </a:r>
            <a:r>
              <a:rPr lang="fr-CA" sz="5000" i="1" dirty="0">
                <a:solidFill>
                  <a:srgbClr val="FF0000"/>
                </a:solidFill>
                <a:latin typeface="Arial Rounded MT Bold" panose="020F0704030504030204" pitchFamily="34" charset="0"/>
              </a:rPr>
              <a:t>Bon Appétit!</a:t>
            </a:r>
            <a:endParaRPr lang="en-US" sz="5000" dirty="0"/>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05" y="2251979"/>
            <a:ext cx="3096344" cy="206262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65" y="4660891"/>
            <a:ext cx="3456384" cy="1942487"/>
          </a:xfrm>
          <a:prstGeom prst="rect">
            <a:avLst/>
          </a:prstGeom>
        </p:spPr>
      </p:pic>
    </p:spTree>
    <p:extLst>
      <p:ext uri="{BB962C8B-B14F-4D97-AF65-F5344CB8AC3E}">
        <p14:creationId xmlns:p14="http://schemas.microsoft.com/office/powerpoint/2010/main" val="422202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F0000"/>
                </a:solidFill>
              </a:rPr>
              <a:t>Hôtel Québec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99" y="1909447"/>
            <a:ext cx="3652833" cy="1080120"/>
          </a:xfrm>
          <a:prstGeom prst="rect">
            <a:avLst/>
          </a:prstGeom>
        </p:spPr>
      </p:pic>
      <p:pic>
        <p:nvPicPr>
          <p:cNvPr id="2050" name="Picture 2" descr="C:\Documents and Settings\Owner\Local Settings\Temporary Internet Files\Content.IE5\09YB0H2F\MC900104790[1].wmf"/>
          <p:cNvPicPr>
            <a:picLocks noChangeAspect="1" noChangeArrowheads="1"/>
          </p:cNvPicPr>
          <p:nvPr/>
        </p:nvPicPr>
        <p:blipFill>
          <a:blip r:embed="rId3" cstate="print"/>
          <a:srcRect/>
          <a:stretch>
            <a:fillRect/>
          </a:stretch>
        </p:blipFill>
        <p:spPr bwMode="auto">
          <a:xfrm>
            <a:off x="6588224" y="3352527"/>
            <a:ext cx="1771650" cy="1444625"/>
          </a:xfrm>
          <a:prstGeom prst="rect">
            <a:avLst/>
          </a:prstGeo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501008"/>
            <a:ext cx="2664296" cy="2592288"/>
          </a:xfrm>
          <a:prstGeom prst="rect">
            <a:avLst/>
          </a:prstGeom>
        </p:spPr>
      </p:pic>
      <p:sp>
        <p:nvSpPr>
          <p:cNvPr id="7" name="TextBox 6"/>
          <p:cNvSpPr txBox="1"/>
          <p:nvPr/>
        </p:nvSpPr>
        <p:spPr>
          <a:xfrm>
            <a:off x="5220072" y="5517232"/>
            <a:ext cx="2236574" cy="369332"/>
          </a:xfrm>
          <a:prstGeom prst="rect">
            <a:avLst/>
          </a:prstGeom>
          <a:noFill/>
        </p:spPr>
        <p:txBody>
          <a:bodyPr wrap="none" rtlCol="0">
            <a:spAutoFit/>
          </a:bodyPr>
          <a:lstStyle/>
          <a:p>
            <a:r>
              <a:rPr lang="en-CA" dirty="0"/>
              <a:t>www.hotelsjaro.com</a:t>
            </a:r>
          </a:p>
        </p:txBody>
      </p:sp>
    </p:spTree>
    <p:extLst>
      <p:ext uri="{BB962C8B-B14F-4D97-AF65-F5344CB8AC3E}">
        <p14:creationId xmlns:p14="http://schemas.microsoft.com/office/powerpoint/2010/main" val="208744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r-CA" sz="4800" dirty="0" err="1">
                <a:solidFill>
                  <a:srgbClr val="FF0000"/>
                </a:solidFill>
              </a:rPr>
              <a:t>Lodging</a:t>
            </a:r>
            <a:endParaRPr lang="en-US" sz="4800" dirty="0">
              <a:solidFill>
                <a:srgbClr val="FF0000"/>
              </a:solidFill>
            </a:endParaRPr>
          </a:p>
        </p:txBody>
      </p:sp>
      <p:sp>
        <p:nvSpPr>
          <p:cNvPr id="151555" name="Rectangle 3"/>
          <p:cNvSpPr>
            <a:spLocks noGrp="1" noChangeArrowheads="1"/>
          </p:cNvSpPr>
          <p:nvPr>
            <p:ph idx="1"/>
          </p:nvPr>
        </p:nvSpPr>
        <p:spPr>
          <a:xfrm>
            <a:off x="467544" y="1196752"/>
            <a:ext cx="8229600" cy="5661248"/>
          </a:xfrm>
        </p:spPr>
        <p:txBody>
          <a:bodyPr/>
          <a:lstStyle/>
          <a:p>
            <a:endParaRPr lang="en-US" dirty="0"/>
          </a:p>
          <a:p>
            <a:r>
              <a:rPr lang="en-US" dirty="0"/>
              <a:t>4 students per suite</a:t>
            </a:r>
          </a:p>
          <a:p>
            <a:r>
              <a:rPr lang="en-US" dirty="0"/>
              <a:t>Rooming list organized at the school the month before departure</a:t>
            </a:r>
          </a:p>
          <a:p>
            <a:r>
              <a:rPr lang="en-US" dirty="0"/>
              <a:t>Telephone   </a:t>
            </a:r>
          </a:p>
          <a:p>
            <a:r>
              <a:rPr lang="en-US" dirty="0"/>
              <a:t>Television </a:t>
            </a:r>
          </a:p>
          <a:p>
            <a:r>
              <a:rPr lang="fr-CA" dirty="0" err="1"/>
              <a:t>Dedicated</a:t>
            </a:r>
            <a:r>
              <a:rPr lang="fr-CA" dirty="0"/>
              <a:t> Night  </a:t>
            </a:r>
          </a:p>
          <a:p>
            <a:pPr>
              <a:buNone/>
            </a:pPr>
            <a:r>
              <a:rPr lang="fr-CA" dirty="0"/>
              <a:t>    Security for St. Anthony</a:t>
            </a:r>
          </a:p>
        </p:txBody>
      </p:sp>
      <p:pic>
        <p:nvPicPr>
          <p:cNvPr id="6" name="Picture 7" descr="C:\Documents and Settings\Owner\Local Settings\Temporary Internet Files\Content.IE5\N04VYCWG\MC900434405[1].wmf"/>
          <p:cNvPicPr>
            <a:picLocks noChangeAspect="1" noChangeArrowheads="1"/>
          </p:cNvPicPr>
          <p:nvPr/>
        </p:nvPicPr>
        <p:blipFill>
          <a:blip r:embed="rId2" cstate="print"/>
          <a:srcRect/>
          <a:stretch>
            <a:fillRect/>
          </a:stretch>
        </p:blipFill>
        <p:spPr bwMode="auto">
          <a:xfrm>
            <a:off x="1403648" y="404664"/>
            <a:ext cx="1143000" cy="1154113"/>
          </a:xfrm>
          <a:prstGeom prst="rect">
            <a:avLst/>
          </a:prstGeom>
          <a:noFill/>
          <a:ln w="9525">
            <a:noFill/>
            <a:miter lim="800000"/>
            <a:headEnd/>
            <a:tailEnd/>
          </a:ln>
        </p:spPr>
      </p:pic>
      <p:pic>
        <p:nvPicPr>
          <p:cNvPr id="8" name="Picture 8" descr="C:\Documents and Settings\Owner\Local Settings\Temporary Internet Files\Content.IE5\09YB0H2F\MMj03365760000[1].gif"/>
          <p:cNvPicPr>
            <a:picLocks noChangeAspect="1" noChangeArrowheads="1" noCrop="1"/>
          </p:cNvPicPr>
          <p:nvPr/>
        </p:nvPicPr>
        <p:blipFill>
          <a:blip r:embed="rId3" cstate="print"/>
          <a:srcRect/>
          <a:stretch>
            <a:fillRect/>
          </a:stretch>
        </p:blipFill>
        <p:spPr bwMode="auto">
          <a:xfrm>
            <a:off x="6084168" y="5258679"/>
            <a:ext cx="1103436" cy="1083816"/>
          </a:xfrm>
          <a:prstGeom prst="rect">
            <a:avLst/>
          </a:prstGeom>
          <a:noFill/>
          <a:ln w="9525">
            <a:noFill/>
            <a:miter lim="800000"/>
            <a:headEnd/>
            <a:tailEnd/>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212976"/>
            <a:ext cx="2736304" cy="1775557"/>
          </a:xfrm>
          <a:prstGeom prst="rect">
            <a:avLst/>
          </a:prstGeom>
        </p:spPr>
      </p:pic>
    </p:spTree>
    <p:extLst>
      <p:ext uri="{BB962C8B-B14F-4D97-AF65-F5344CB8AC3E}">
        <p14:creationId xmlns:p14="http://schemas.microsoft.com/office/powerpoint/2010/main" val="148053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La Poursuite</a:t>
            </a:r>
            <a:endParaRPr lang="en-US" dirty="0">
              <a:solidFill>
                <a:srgbClr val="FF0000"/>
              </a:solidFill>
            </a:endParaRPr>
          </a:p>
        </p:txBody>
      </p:sp>
      <p:sp>
        <p:nvSpPr>
          <p:cNvPr id="3" name="Content Placeholder 2"/>
          <p:cNvSpPr>
            <a:spLocks noGrp="1"/>
          </p:cNvSpPr>
          <p:nvPr>
            <p:ph idx="1"/>
          </p:nvPr>
        </p:nvSpPr>
        <p:spPr>
          <a:xfrm>
            <a:off x="0" y="1196752"/>
            <a:ext cx="9144000" cy="5661248"/>
          </a:xfrm>
        </p:spPr>
        <p:txBody>
          <a:bodyPr/>
          <a:lstStyle/>
          <a:p>
            <a:pPr marL="0" indent="0">
              <a:buNone/>
            </a:pPr>
            <a:endParaRPr lang="en-US" sz="2000" dirty="0"/>
          </a:p>
          <a:p>
            <a:r>
              <a:rPr lang="en-US" sz="2000" b="1" dirty="0"/>
              <a:t>American Buffet Breakfast  </a:t>
            </a:r>
            <a:r>
              <a:rPr lang="en-US" sz="2000" dirty="0"/>
              <a:t>served at hotel (included)</a:t>
            </a:r>
          </a:p>
          <a:p>
            <a:r>
              <a:rPr lang="en-US" sz="2000" b="1" dirty="0"/>
              <a:t>Morning activities at La </a:t>
            </a:r>
            <a:r>
              <a:rPr lang="en-US" sz="2000" b="1" dirty="0" err="1"/>
              <a:t>Poursuite</a:t>
            </a:r>
            <a:r>
              <a:rPr lang="en-US" sz="2000" b="1" dirty="0"/>
              <a:t>:</a:t>
            </a:r>
          </a:p>
          <a:p>
            <a:pPr lvl="1"/>
            <a:r>
              <a:rPr lang="en-US" sz="2000" b="1" dirty="0"/>
              <a:t>Dogsledding with a trained driver on beautiful trails</a:t>
            </a:r>
          </a:p>
          <a:p>
            <a:pPr lvl="1"/>
            <a:r>
              <a:rPr lang="en-US" sz="2000" b="1" dirty="0"/>
              <a:t>Snowshoeing with experienced guides</a:t>
            </a:r>
          </a:p>
          <a:p>
            <a:pPr lvl="1"/>
            <a:r>
              <a:rPr lang="en-US" sz="2000" b="1" dirty="0"/>
              <a:t>Tube Sliding</a:t>
            </a: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4848" y="4584278"/>
            <a:ext cx="2765349" cy="184446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82" y="4077072"/>
            <a:ext cx="2485410" cy="20233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0654" y="4077072"/>
            <a:ext cx="2066146" cy="2023368"/>
          </a:xfrm>
          <a:prstGeom prst="rect">
            <a:avLst/>
          </a:prstGeom>
        </p:spPr>
      </p:pic>
      <p:pic>
        <p:nvPicPr>
          <p:cNvPr id="9" name="Picture 8">
            <a:extLst>
              <a:ext uri="{FF2B5EF4-FFF2-40B4-BE49-F238E27FC236}">
                <a16:creationId xmlns:a16="http://schemas.microsoft.com/office/drawing/2014/main" id="{827DE7F9-140A-4199-8756-44D9BC235F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0654" y="1417638"/>
            <a:ext cx="2411039" cy="1844466"/>
          </a:xfrm>
          <a:prstGeom prst="rect">
            <a:avLst/>
          </a:prstGeom>
        </p:spPr>
      </p:pic>
      <p:pic>
        <p:nvPicPr>
          <p:cNvPr id="8" name="Picture 7">
            <a:extLst>
              <a:ext uri="{FF2B5EF4-FFF2-40B4-BE49-F238E27FC236}">
                <a16:creationId xmlns:a16="http://schemas.microsoft.com/office/drawing/2014/main" id="{8D149859-B253-4FF1-9B88-1AC400593C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4450" y="3068960"/>
            <a:ext cx="2066146" cy="1382811"/>
          </a:xfrm>
          <a:prstGeom prst="rect">
            <a:avLst/>
          </a:prstGeom>
        </p:spPr>
      </p:pic>
    </p:spTree>
    <p:extLst>
      <p:ext uri="{BB962C8B-B14F-4D97-AF65-F5344CB8AC3E}">
        <p14:creationId xmlns:p14="http://schemas.microsoft.com/office/powerpoint/2010/main" val="47573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a:solidFill>
                  <a:srgbClr val="FF0000"/>
                </a:solidFill>
              </a:rPr>
              <a:t>Les </a:t>
            </a:r>
            <a:r>
              <a:rPr lang="en-CA" sz="3600" dirty="0" err="1">
                <a:solidFill>
                  <a:srgbClr val="FF0000"/>
                </a:solidFill>
              </a:rPr>
              <a:t>Galeries</a:t>
            </a:r>
            <a:r>
              <a:rPr lang="en-CA" sz="3600" dirty="0">
                <a:solidFill>
                  <a:srgbClr val="FF0000"/>
                </a:solidFill>
              </a:rPr>
              <a:t> de la </a:t>
            </a:r>
            <a:r>
              <a:rPr lang="en-CA" sz="3600" dirty="0" err="1">
                <a:solidFill>
                  <a:srgbClr val="FF0000"/>
                </a:solidFill>
              </a:rPr>
              <a:t>Capitale</a:t>
            </a:r>
            <a:r>
              <a:rPr lang="en-CA" sz="3600" dirty="0">
                <a:solidFill>
                  <a:srgbClr val="FF0000"/>
                </a:solidFill>
              </a:rPr>
              <a:t>:</a:t>
            </a:r>
            <a:br>
              <a:rPr lang="en-CA" sz="3600" dirty="0">
                <a:solidFill>
                  <a:srgbClr val="FF0000"/>
                </a:solidFill>
              </a:rPr>
            </a:br>
            <a:r>
              <a:rPr lang="en-CA" sz="3600" dirty="0">
                <a:solidFill>
                  <a:srgbClr val="FF0000"/>
                </a:solidFill>
              </a:rPr>
              <a:t> Lunch </a:t>
            </a:r>
            <a:r>
              <a:rPr lang="en-CA" sz="3200" dirty="0">
                <a:solidFill>
                  <a:srgbClr val="FF0000"/>
                </a:solidFill>
              </a:rPr>
              <a:t>(at student’s expense) </a:t>
            </a:r>
            <a:endParaRPr lang="en-CA" sz="36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353132"/>
            <a:ext cx="2448272" cy="2237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646802"/>
            <a:ext cx="1800200" cy="30063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168" y="2001379"/>
            <a:ext cx="2421632" cy="20938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56" y="2001379"/>
            <a:ext cx="2032248" cy="1296144"/>
          </a:xfrm>
          <a:prstGeom prst="rect">
            <a:avLst/>
          </a:prstGeom>
        </p:spPr>
      </p:pic>
      <p:sp>
        <p:nvSpPr>
          <p:cNvPr id="8" name="TextBox 7"/>
          <p:cNvSpPr txBox="1"/>
          <p:nvPr/>
        </p:nvSpPr>
        <p:spPr>
          <a:xfrm>
            <a:off x="4427984" y="4902696"/>
            <a:ext cx="3888432" cy="1138773"/>
          </a:xfrm>
          <a:prstGeom prst="rect">
            <a:avLst/>
          </a:prstGeom>
          <a:noFill/>
        </p:spPr>
        <p:txBody>
          <a:bodyPr wrap="square" rtlCol="0">
            <a:spAutoFit/>
          </a:bodyPr>
          <a:lstStyle/>
          <a:p>
            <a:pPr marL="285750" indent="-285750">
              <a:buFont typeface="Wingdings" panose="05000000000000000000" pitchFamily="2" charset="2"/>
              <a:buChar char="§"/>
            </a:pPr>
            <a:r>
              <a:rPr lang="en-CA" sz="2400" dirty="0">
                <a:latin typeface="+mn-lt"/>
              </a:rPr>
              <a:t>280 shops , 35 restaurants</a:t>
            </a:r>
          </a:p>
          <a:p>
            <a:pPr marL="285750" indent="-285750">
              <a:buFont typeface="Wingdings" panose="05000000000000000000" pitchFamily="2" charset="2"/>
              <a:buChar char="§"/>
            </a:pPr>
            <a:r>
              <a:rPr lang="en-CA" sz="2400" dirty="0">
                <a:latin typeface="+mn-lt"/>
              </a:rPr>
              <a:t>Amusement park</a:t>
            </a:r>
          </a:p>
          <a:p>
            <a:pPr marL="285750" indent="-285750">
              <a:buFont typeface="Wingdings" panose="05000000000000000000" pitchFamily="2" charset="2"/>
              <a:buChar char="§"/>
            </a:pPr>
            <a:r>
              <a:rPr lang="en-CA" sz="2000" dirty="0"/>
              <a:t>Depart for </a:t>
            </a:r>
            <a:r>
              <a:rPr lang="en-CA" sz="2000" dirty="0" err="1"/>
              <a:t>Beaupré</a:t>
            </a:r>
            <a:r>
              <a:rPr lang="en-CA" sz="2000" dirty="0"/>
              <a:t> Coast</a:t>
            </a:r>
          </a:p>
        </p:txBody>
      </p:sp>
    </p:spTree>
    <p:extLst>
      <p:ext uri="{BB962C8B-B14F-4D97-AF65-F5344CB8AC3E}">
        <p14:creationId xmlns:p14="http://schemas.microsoft.com/office/powerpoint/2010/main" val="3790945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3249</TotalTime>
  <Words>2146</Words>
  <Application>Microsoft Office PowerPoint</Application>
  <PresentationFormat>On-screen Show (4:3)</PresentationFormat>
  <Paragraphs>306</Paragraphs>
  <Slides>36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Agency FB</vt:lpstr>
      <vt:lpstr>Arial</vt:lpstr>
      <vt:lpstr>Arial Rounded MT Bold</vt:lpstr>
      <vt:lpstr>Calibri</vt:lpstr>
      <vt:lpstr>Wingdings</vt:lpstr>
      <vt:lpstr>Office Theme</vt:lpstr>
      <vt:lpstr>PowerPoint Presentation</vt:lpstr>
      <vt:lpstr>Perspectives, the only one  of its kind</vt:lpstr>
      <vt:lpstr>Depart: Québec     Wed. Feb.20- Sat. Feb. 23, 2019 </vt:lpstr>
      <vt:lpstr>PowerPoint Presentation</vt:lpstr>
      <vt:lpstr>La Vieille Maison du Spaghetti</vt:lpstr>
      <vt:lpstr>Hôtel Québec </vt:lpstr>
      <vt:lpstr>Lodging</vt:lpstr>
      <vt:lpstr>La Poursuite</vt:lpstr>
      <vt:lpstr>Les Galeries de la Capitale:  Lunch (at student’s expense) </vt:lpstr>
      <vt:lpstr>Musée du Cuivre Albert Gilles</vt:lpstr>
      <vt:lpstr>Sainte-Anne-de-Beaupré</vt:lpstr>
      <vt:lpstr>Montmorency Falls</vt:lpstr>
      <vt:lpstr>L’En-Tailleur</vt:lpstr>
      <vt:lpstr>l’Hôtel de Glace</vt:lpstr>
      <vt:lpstr>Vieux Québec  Guided Walking Tour</vt:lpstr>
      <vt:lpstr>Lunch in Old Québec ( at student’s expense) </vt:lpstr>
      <vt:lpstr>Soldier of Martello Tower Workshop </vt:lpstr>
      <vt:lpstr>Plains of Abraham</vt:lpstr>
      <vt:lpstr>Café Buade</vt:lpstr>
      <vt:lpstr>Café Buade Menu</vt:lpstr>
      <vt:lpstr>Ghost Tour of Old Québec</vt:lpstr>
      <vt:lpstr>Au Revoir Québec !</vt:lpstr>
      <vt:lpstr>What to Bring</vt:lpstr>
      <vt:lpstr>Included Features:</vt:lpstr>
      <vt:lpstr>Not Included Features</vt:lpstr>
      <vt:lpstr>PowerPoint Presentation</vt:lpstr>
      <vt:lpstr>Register early for more chances to win!</vt:lpstr>
      <vt:lpstr>Registration form is the “ticket”</vt:lpstr>
      <vt:lpstr>On-line Registration www.perspectives-edu.com</vt:lpstr>
      <vt:lpstr>Registration ….  Easy as 1-2-3!</vt:lpstr>
      <vt:lpstr>Complete the registration form *(If you entered the trip code in account set-up, you will be taken directly to this registration form.)</vt:lpstr>
      <vt:lpstr>Registration ….  Easy as 1-2-3!</vt:lpstr>
      <vt:lpstr>Pay For Your Trip/Insurance </vt:lpstr>
      <vt:lpstr>St. Anthony Payment Method</vt:lpstr>
      <vt:lpstr>Memories to last a lifetime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Caputo, Sonia N</cp:lastModifiedBy>
  <cp:revision>310</cp:revision>
  <dcterms:created xsi:type="dcterms:W3CDTF">2009-11-18T16:22:59Z</dcterms:created>
  <dcterms:modified xsi:type="dcterms:W3CDTF">2018-09-24T20:00:19Z</dcterms:modified>
</cp:coreProperties>
</file>